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0" r:id="rId2"/>
    <p:sldId id="261" r:id="rId3"/>
  </p:sldIdLst>
  <p:sldSz cx="9144000" cy="6858000" type="letter"/>
  <p:notesSz cx="7010400" cy="9296400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20">
          <p15:clr>
            <a:srgbClr val="A4A3A4"/>
          </p15:clr>
        </p15:guide>
        <p15:guide id="2" pos="301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9068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2208" y="90"/>
      </p:cViewPr>
      <p:guideLst>
        <p:guide orient="horz" pos="2220"/>
        <p:guide pos="301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7840" cy="462124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2560" y="0"/>
            <a:ext cx="3037840" cy="462124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algn="r"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63697"/>
            <a:ext cx="3037840" cy="463349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2560" y="8863697"/>
            <a:ext cx="3037840" cy="463349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algn="r" defTabSz="1052513">
              <a:defRPr sz="1400" smtClean="0"/>
            </a:lvl1pPr>
          </a:lstStyle>
          <a:p>
            <a:pPr>
              <a:defRPr/>
            </a:pPr>
            <a:fld id="{45192B3B-44A2-4246-BFEE-D13BDC4D7484}" type="slidenum">
              <a:rPr lang="es-ES_tradnl" altLang="es-MX"/>
              <a:pPr>
                <a:defRPr/>
              </a:pPr>
              <a:t>‹Nº›</a:t>
            </a:fld>
            <a:endParaRPr lang="es-ES_tradnl" altLang="es-MX"/>
          </a:p>
        </p:txBody>
      </p:sp>
    </p:spTree>
    <p:extLst>
      <p:ext uri="{BB962C8B-B14F-4D97-AF65-F5344CB8AC3E}">
        <p14:creationId xmlns:p14="http://schemas.microsoft.com/office/powerpoint/2010/main" val="144434754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1835005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812926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2818658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7979293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5608936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0769387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8584791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101371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536250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439284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14010713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0490601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8"/>
          <p:cNvSpPr>
            <a:spLocks noChangeArrowheads="1"/>
          </p:cNvSpPr>
          <p:nvPr/>
        </p:nvSpPr>
        <p:spPr bwMode="auto">
          <a:xfrm>
            <a:off x="0" y="1588"/>
            <a:ext cx="9144000" cy="6702425"/>
          </a:xfrm>
          <a:prstGeom prst="rect">
            <a:avLst/>
          </a:prstGeom>
          <a:noFill/>
          <a:ln w="31750">
            <a:solidFill>
              <a:schemeClr val="tx1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defRPr/>
            </a:pPr>
            <a:endParaRPr lang="es-MX" altLang="es-MX" smtClean="0"/>
          </a:p>
        </p:txBody>
      </p:sp>
      <p:sp>
        <p:nvSpPr>
          <p:cNvPr id="1027" name="Rectangle 9"/>
          <p:cNvSpPr>
            <a:spLocks noChangeArrowheads="1"/>
          </p:cNvSpPr>
          <p:nvPr/>
        </p:nvSpPr>
        <p:spPr bwMode="auto">
          <a:xfrm>
            <a:off x="8210550" y="6681788"/>
            <a:ext cx="927100" cy="412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s-ES_tradnl" altLang="es-MX" sz="900" b="1" dirty="0" smtClean="0"/>
              <a:t>SIS-2025</a:t>
            </a:r>
          </a:p>
          <a:p>
            <a:pPr algn="r" eaLnBrk="1" hangingPunct="1">
              <a:spcBef>
                <a:spcPct val="50000"/>
              </a:spcBef>
              <a:defRPr/>
            </a:pPr>
            <a:endParaRPr lang="es-ES_tradnl" altLang="es-MX" sz="800" b="1" dirty="0" smtClean="0"/>
          </a:p>
        </p:txBody>
      </p:sp>
      <p:sp>
        <p:nvSpPr>
          <p:cNvPr id="1028" name="Text Box 25"/>
          <p:cNvSpPr txBox="1">
            <a:spLocks noChangeArrowheads="1"/>
          </p:cNvSpPr>
          <p:nvPr userDrawn="1"/>
        </p:nvSpPr>
        <p:spPr bwMode="auto">
          <a:xfrm>
            <a:off x="5946775" y="57150"/>
            <a:ext cx="319722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200" b="1" dirty="0" smtClean="0"/>
              <a:t>REGISTRO DIARIO DE ACTIVIDADES</a:t>
            </a:r>
          </a:p>
          <a:p>
            <a:pPr algn="ctr">
              <a:defRPr/>
            </a:pPr>
            <a:r>
              <a:rPr lang="es-ES_tradnl" sz="1200" b="1" dirty="0" smtClean="0"/>
              <a:t>SINBA-SIS-A1 </a:t>
            </a:r>
          </a:p>
        </p:txBody>
      </p:sp>
      <p:sp>
        <p:nvSpPr>
          <p:cNvPr id="1029" name="Text Box 32"/>
          <p:cNvSpPr txBox="1">
            <a:spLocks noChangeArrowheads="1"/>
          </p:cNvSpPr>
          <p:nvPr userDrawn="1"/>
        </p:nvSpPr>
        <p:spPr bwMode="auto">
          <a:xfrm>
            <a:off x="1247775" y="76200"/>
            <a:ext cx="48958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000" b="1" dirty="0" smtClean="0"/>
              <a:t>BIENESTAR PARA LA SALUD COMUNITARIA</a:t>
            </a:r>
          </a:p>
          <a:p>
            <a:pPr algn="ctr">
              <a:defRPr/>
            </a:pPr>
            <a:r>
              <a:rPr lang="es-ES_tradnl" sz="1000" b="1" dirty="0" smtClean="0"/>
              <a:t>Actividades varias</a:t>
            </a:r>
            <a:endParaRPr lang="es-ES" sz="1000" b="1" dirty="0" smtClean="0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41001B9B-1F71-5A07-10F5-04480442B208}"/>
              </a:ext>
            </a:extLst>
          </p:cNvPr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3038" y="84508"/>
            <a:ext cx="1866900" cy="272803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Line 16"/>
          <p:cNvSpPr>
            <a:spLocks noChangeShapeType="1"/>
          </p:cNvSpPr>
          <p:nvPr/>
        </p:nvSpPr>
        <p:spPr bwMode="auto">
          <a:xfrm flipH="1">
            <a:off x="0" y="83502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5" name="Rectangle 74"/>
          <p:cNvSpPr>
            <a:spLocks noChangeArrowheads="1"/>
          </p:cNvSpPr>
          <p:nvPr/>
        </p:nvSpPr>
        <p:spPr bwMode="auto">
          <a:xfrm>
            <a:off x="-28575" y="6672263"/>
            <a:ext cx="8001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 dirty="0"/>
              <a:t>ANVERSO</a:t>
            </a:r>
          </a:p>
        </p:txBody>
      </p:sp>
      <p:sp>
        <p:nvSpPr>
          <p:cNvPr id="3076" name="Text Box 79"/>
          <p:cNvSpPr txBox="1">
            <a:spLocks noChangeArrowheads="1"/>
          </p:cNvSpPr>
          <p:nvPr/>
        </p:nvSpPr>
        <p:spPr bwMode="auto">
          <a:xfrm>
            <a:off x="31750" y="731838"/>
            <a:ext cx="1841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endParaRPr lang="es-ES" altLang="es-MX"/>
          </a:p>
        </p:txBody>
      </p:sp>
      <p:sp>
        <p:nvSpPr>
          <p:cNvPr id="3077" name="Text Box 86"/>
          <p:cNvSpPr txBox="1">
            <a:spLocks noChangeArrowheads="1"/>
          </p:cNvSpPr>
          <p:nvPr/>
        </p:nvSpPr>
        <p:spPr bwMode="auto">
          <a:xfrm>
            <a:off x="-6350" y="881063"/>
            <a:ext cx="9150350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809625">
              <a:tabLst>
                <a:tab pos="1524000" algn="l"/>
                <a:tab pos="1905000" algn="l"/>
                <a:tab pos="52006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809625">
              <a:tabLst>
                <a:tab pos="1524000" algn="l"/>
                <a:tab pos="1905000" algn="l"/>
                <a:tab pos="52006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809625">
              <a:tabLst>
                <a:tab pos="1524000" algn="l"/>
                <a:tab pos="1905000" algn="l"/>
                <a:tab pos="52006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809625">
              <a:tabLst>
                <a:tab pos="1524000" algn="l"/>
                <a:tab pos="1905000" algn="l"/>
                <a:tab pos="52006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809625">
              <a:tabLst>
                <a:tab pos="1524000" algn="l"/>
                <a:tab pos="1905000" algn="l"/>
                <a:tab pos="52006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809625" eaLnBrk="0" fontAlgn="base" hangingPunct="0">
              <a:spcBef>
                <a:spcPct val="0"/>
              </a:spcBef>
              <a:spcAft>
                <a:spcPct val="0"/>
              </a:spcAft>
              <a:tabLst>
                <a:tab pos="1524000" algn="l"/>
                <a:tab pos="1905000" algn="l"/>
                <a:tab pos="52006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809625" eaLnBrk="0" fontAlgn="base" hangingPunct="0">
              <a:spcBef>
                <a:spcPct val="0"/>
              </a:spcBef>
              <a:spcAft>
                <a:spcPct val="0"/>
              </a:spcAft>
              <a:tabLst>
                <a:tab pos="1524000" algn="l"/>
                <a:tab pos="1905000" algn="l"/>
                <a:tab pos="52006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809625" eaLnBrk="0" fontAlgn="base" hangingPunct="0">
              <a:spcBef>
                <a:spcPct val="0"/>
              </a:spcBef>
              <a:spcAft>
                <a:spcPct val="0"/>
              </a:spcAft>
              <a:tabLst>
                <a:tab pos="1524000" algn="l"/>
                <a:tab pos="1905000" algn="l"/>
                <a:tab pos="52006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809625" eaLnBrk="0" fontAlgn="base" hangingPunct="0">
              <a:spcBef>
                <a:spcPct val="0"/>
              </a:spcBef>
              <a:spcAft>
                <a:spcPct val="0"/>
              </a:spcAft>
              <a:tabLst>
                <a:tab pos="1524000" algn="l"/>
                <a:tab pos="1905000" algn="l"/>
                <a:tab pos="52006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/>
              <a:t>COMUNIDAD: _________________________________________________________________          </a:t>
            </a:r>
            <a:r>
              <a:rPr lang="es-ES_tradnl" altLang="es-MX" sz="900" dirty="0" smtClean="0"/>
              <a:t>INFORMACIÓN</a:t>
            </a:r>
          </a:p>
          <a:p>
            <a:pPr marL="5202238" indent="-5202238"/>
            <a:r>
              <a:rPr lang="es-ES_tradnl" altLang="es-MX" sz="900" dirty="0"/>
              <a:t>	</a:t>
            </a:r>
            <a:r>
              <a:rPr lang="es-ES_tradnl" altLang="es-MX" sz="900" dirty="0" smtClean="0"/>
              <a:t>		CORRESPONDIENTE </a:t>
            </a:r>
            <a:r>
              <a:rPr lang="es-ES_tradnl" altLang="es-MX" sz="900" dirty="0"/>
              <a:t>AL:   </a:t>
            </a:r>
            <a:r>
              <a:rPr lang="es-ES_tradnl" altLang="es-MX" sz="900" dirty="0" smtClean="0"/>
              <a:t>MES</a:t>
            </a:r>
            <a:r>
              <a:rPr lang="es-ES_tradnl" altLang="es-MX" sz="900" dirty="0"/>
              <a:t>: ____________  AÑO: __________</a:t>
            </a:r>
            <a:endParaRPr lang="es-ES_tradnl" altLang="es-MX" sz="700" dirty="0"/>
          </a:p>
        </p:txBody>
      </p:sp>
      <p:sp>
        <p:nvSpPr>
          <p:cNvPr id="3078" name="Line 90"/>
          <p:cNvSpPr>
            <a:spLocks noChangeShapeType="1"/>
          </p:cNvSpPr>
          <p:nvPr/>
        </p:nvSpPr>
        <p:spPr bwMode="auto">
          <a:xfrm>
            <a:off x="0" y="1257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5" name="Text Box 287"/>
          <p:cNvSpPr txBox="1">
            <a:spLocks noChangeArrowheads="1"/>
          </p:cNvSpPr>
          <p:nvPr/>
        </p:nvSpPr>
        <p:spPr bwMode="auto">
          <a:xfrm>
            <a:off x="1495425" y="1668463"/>
            <a:ext cx="269875" cy="339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600"/>
              <a:t>10</a:t>
            </a:r>
          </a:p>
          <a:p>
            <a:pPr algn="ctr">
              <a:lnSpc>
                <a:spcPct val="90000"/>
              </a:lnSpc>
            </a:pPr>
            <a:r>
              <a:rPr lang="es-ES_tradnl" altLang="es-MX" sz="600"/>
              <a:t>A</a:t>
            </a:r>
          </a:p>
          <a:p>
            <a:pPr algn="ctr">
              <a:lnSpc>
                <a:spcPct val="90000"/>
              </a:lnSpc>
            </a:pPr>
            <a:r>
              <a:rPr lang="es-ES_tradnl" altLang="es-MX" sz="600"/>
              <a:t>19</a:t>
            </a:r>
          </a:p>
        </p:txBody>
      </p:sp>
      <p:sp>
        <p:nvSpPr>
          <p:cNvPr id="3156" name="Line 97"/>
          <p:cNvSpPr>
            <a:spLocks noChangeShapeType="1"/>
          </p:cNvSpPr>
          <p:nvPr/>
        </p:nvSpPr>
        <p:spPr bwMode="auto">
          <a:xfrm>
            <a:off x="0" y="13684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7" name="Text Box 99"/>
          <p:cNvSpPr txBox="1">
            <a:spLocks noChangeArrowheads="1"/>
          </p:cNvSpPr>
          <p:nvPr/>
        </p:nvSpPr>
        <p:spPr bwMode="auto">
          <a:xfrm>
            <a:off x="-28575" y="1419225"/>
            <a:ext cx="266700" cy="411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D</a:t>
            </a:r>
          </a:p>
          <a:p>
            <a:pPr algn="ctr"/>
            <a:r>
              <a:rPr lang="es-ES_tradnl" altLang="es-MX" sz="700"/>
              <a:t>Í</a:t>
            </a:r>
          </a:p>
          <a:p>
            <a:pPr algn="ctr"/>
            <a:r>
              <a:rPr lang="es-ES_tradnl" altLang="es-MX" sz="700"/>
              <a:t>A</a:t>
            </a:r>
          </a:p>
        </p:txBody>
      </p:sp>
      <p:sp>
        <p:nvSpPr>
          <p:cNvPr id="3158" name="Line 100"/>
          <p:cNvSpPr>
            <a:spLocks noChangeShapeType="1"/>
          </p:cNvSpPr>
          <p:nvPr/>
        </p:nvSpPr>
        <p:spPr bwMode="auto">
          <a:xfrm>
            <a:off x="0" y="202406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9" name="Line 101"/>
          <p:cNvSpPr>
            <a:spLocks noChangeShapeType="1"/>
          </p:cNvSpPr>
          <p:nvPr/>
        </p:nvSpPr>
        <p:spPr bwMode="auto">
          <a:xfrm>
            <a:off x="209550" y="1368425"/>
            <a:ext cx="0" cy="6556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0" name="Text Box 106"/>
          <p:cNvSpPr txBox="1">
            <a:spLocks noChangeArrowheads="1"/>
          </p:cNvSpPr>
          <p:nvPr/>
        </p:nvSpPr>
        <p:spPr bwMode="auto">
          <a:xfrm>
            <a:off x="1111250" y="1725613"/>
            <a:ext cx="2714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60000"/>
              </a:spcBef>
            </a:pPr>
            <a:r>
              <a:rPr lang="es-ES_tradnl" altLang="es-MX" sz="600"/>
              <a:t>&lt;5</a:t>
            </a:r>
          </a:p>
        </p:txBody>
      </p:sp>
      <p:sp>
        <p:nvSpPr>
          <p:cNvPr id="3161" name="Rectangle 216"/>
          <p:cNvSpPr>
            <a:spLocks noChangeArrowheads="1"/>
          </p:cNvSpPr>
          <p:nvPr/>
        </p:nvSpPr>
        <p:spPr bwMode="auto">
          <a:xfrm>
            <a:off x="6072188" y="1541463"/>
            <a:ext cx="806450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MEDICAMENTOS</a:t>
            </a:r>
          </a:p>
          <a:p>
            <a:pPr algn="ctr"/>
            <a:r>
              <a:rPr lang="es-ES_tradnl" altLang="es-MX" sz="600"/>
              <a:t>ENTREGADOS</a:t>
            </a:r>
          </a:p>
        </p:txBody>
      </p:sp>
      <p:sp>
        <p:nvSpPr>
          <p:cNvPr id="3162" name="Line 114"/>
          <p:cNvSpPr>
            <a:spLocks noChangeShapeType="1"/>
          </p:cNvSpPr>
          <p:nvPr/>
        </p:nvSpPr>
        <p:spPr bwMode="auto">
          <a:xfrm>
            <a:off x="4503738" y="1504950"/>
            <a:ext cx="0" cy="5238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3" name="Line 119"/>
          <p:cNvSpPr>
            <a:spLocks noChangeShapeType="1"/>
          </p:cNvSpPr>
          <p:nvPr/>
        </p:nvSpPr>
        <p:spPr bwMode="auto">
          <a:xfrm>
            <a:off x="6145213" y="1368425"/>
            <a:ext cx="0" cy="6556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4" name="Line 120"/>
          <p:cNvSpPr>
            <a:spLocks noChangeShapeType="1"/>
          </p:cNvSpPr>
          <p:nvPr/>
        </p:nvSpPr>
        <p:spPr bwMode="auto">
          <a:xfrm>
            <a:off x="6791325" y="1376363"/>
            <a:ext cx="0" cy="6524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5" name="Line 125"/>
          <p:cNvSpPr>
            <a:spLocks noChangeShapeType="1"/>
          </p:cNvSpPr>
          <p:nvPr/>
        </p:nvSpPr>
        <p:spPr bwMode="auto">
          <a:xfrm>
            <a:off x="7729538" y="1519238"/>
            <a:ext cx="0" cy="5032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6" name="Line 126"/>
          <p:cNvSpPr>
            <a:spLocks noChangeShapeType="1"/>
          </p:cNvSpPr>
          <p:nvPr/>
        </p:nvSpPr>
        <p:spPr bwMode="auto">
          <a:xfrm>
            <a:off x="8204200" y="1519238"/>
            <a:ext cx="0" cy="5032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7" name="Line 129"/>
          <p:cNvSpPr>
            <a:spLocks noChangeShapeType="1"/>
          </p:cNvSpPr>
          <p:nvPr/>
        </p:nvSpPr>
        <p:spPr bwMode="auto">
          <a:xfrm>
            <a:off x="8686800" y="1519238"/>
            <a:ext cx="0" cy="5032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8" name="Text Box 278"/>
          <p:cNvSpPr txBox="1">
            <a:spLocks noChangeArrowheads="1"/>
          </p:cNvSpPr>
          <p:nvPr/>
        </p:nvSpPr>
        <p:spPr bwMode="auto">
          <a:xfrm>
            <a:off x="219075" y="1463675"/>
            <a:ext cx="904875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NOMBRE</a:t>
            </a:r>
          </a:p>
        </p:txBody>
      </p:sp>
      <p:sp>
        <p:nvSpPr>
          <p:cNvPr id="3169" name="Text Box 279"/>
          <p:cNvSpPr txBox="1">
            <a:spLocks noChangeArrowheads="1"/>
          </p:cNvSpPr>
          <p:nvPr/>
        </p:nvSpPr>
        <p:spPr bwMode="auto">
          <a:xfrm>
            <a:off x="1219200" y="1347788"/>
            <a:ext cx="6953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E D A D</a:t>
            </a:r>
          </a:p>
          <a:p>
            <a:pPr algn="ctr"/>
            <a:r>
              <a:rPr lang="es-ES_tradnl" altLang="es-MX" sz="700"/>
              <a:t>( A Ñ O S )</a:t>
            </a:r>
          </a:p>
        </p:txBody>
      </p:sp>
      <p:sp>
        <p:nvSpPr>
          <p:cNvPr id="3170" name="Line 281"/>
          <p:cNvSpPr>
            <a:spLocks noChangeShapeType="1"/>
          </p:cNvSpPr>
          <p:nvPr/>
        </p:nvSpPr>
        <p:spPr bwMode="auto">
          <a:xfrm>
            <a:off x="1171575" y="1370013"/>
            <a:ext cx="0" cy="6572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1" name="Line 282"/>
          <p:cNvSpPr>
            <a:spLocks noChangeShapeType="1"/>
          </p:cNvSpPr>
          <p:nvPr/>
        </p:nvSpPr>
        <p:spPr bwMode="auto">
          <a:xfrm>
            <a:off x="2135188" y="1373188"/>
            <a:ext cx="0" cy="6540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2" name="Line 283"/>
          <p:cNvSpPr>
            <a:spLocks noChangeShapeType="1"/>
          </p:cNvSpPr>
          <p:nvPr/>
        </p:nvSpPr>
        <p:spPr bwMode="auto">
          <a:xfrm>
            <a:off x="2568575" y="1373188"/>
            <a:ext cx="0" cy="6540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3" name="Line 285"/>
          <p:cNvSpPr>
            <a:spLocks noChangeShapeType="1"/>
          </p:cNvSpPr>
          <p:nvPr/>
        </p:nvSpPr>
        <p:spPr bwMode="auto">
          <a:xfrm>
            <a:off x="1171574" y="1651000"/>
            <a:ext cx="9612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74" name="Text Box 286"/>
          <p:cNvSpPr txBox="1">
            <a:spLocks noChangeArrowheads="1"/>
          </p:cNvSpPr>
          <p:nvPr/>
        </p:nvSpPr>
        <p:spPr bwMode="auto">
          <a:xfrm>
            <a:off x="1320800" y="1668463"/>
            <a:ext cx="234950" cy="339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600"/>
              <a:t>5</a:t>
            </a:r>
          </a:p>
          <a:p>
            <a:pPr algn="ctr">
              <a:lnSpc>
                <a:spcPct val="90000"/>
              </a:lnSpc>
            </a:pPr>
            <a:r>
              <a:rPr lang="es-ES_tradnl" altLang="es-MX" sz="600"/>
              <a:t>A</a:t>
            </a:r>
          </a:p>
          <a:p>
            <a:pPr algn="ctr">
              <a:lnSpc>
                <a:spcPct val="90000"/>
              </a:lnSpc>
            </a:pPr>
            <a:r>
              <a:rPr lang="es-ES_tradnl" altLang="es-MX" sz="600"/>
              <a:t>9</a:t>
            </a:r>
          </a:p>
        </p:txBody>
      </p:sp>
      <p:sp>
        <p:nvSpPr>
          <p:cNvPr id="3175" name="Text Box 288"/>
          <p:cNvSpPr txBox="1">
            <a:spLocks noChangeArrowheads="1"/>
          </p:cNvSpPr>
          <p:nvPr/>
        </p:nvSpPr>
        <p:spPr bwMode="auto">
          <a:xfrm>
            <a:off x="1705092" y="1668463"/>
            <a:ext cx="271228" cy="3416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600" dirty="0"/>
              <a:t>20</a:t>
            </a:r>
          </a:p>
          <a:p>
            <a:pPr algn="ctr">
              <a:lnSpc>
                <a:spcPct val="90000"/>
              </a:lnSpc>
            </a:pPr>
            <a:r>
              <a:rPr lang="es-ES_tradnl" altLang="es-MX" sz="600" dirty="0" smtClean="0"/>
              <a:t>A </a:t>
            </a:r>
          </a:p>
          <a:p>
            <a:pPr algn="ctr">
              <a:lnSpc>
                <a:spcPct val="90000"/>
              </a:lnSpc>
            </a:pPr>
            <a:r>
              <a:rPr lang="es-ES_tradnl" altLang="es-MX" sz="600" dirty="0" smtClean="0"/>
              <a:t>59</a:t>
            </a:r>
            <a:endParaRPr lang="es-ES_tradnl" altLang="es-MX" sz="600" dirty="0"/>
          </a:p>
        </p:txBody>
      </p:sp>
      <p:sp>
        <p:nvSpPr>
          <p:cNvPr id="3176" name="Line 289"/>
          <p:cNvSpPr>
            <a:spLocks noChangeShapeType="1"/>
          </p:cNvSpPr>
          <p:nvPr/>
        </p:nvSpPr>
        <p:spPr bwMode="auto">
          <a:xfrm>
            <a:off x="1352550" y="1651000"/>
            <a:ext cx="0" cy="373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77" name="Line 290"/>
          <p:cNvSpPr>
            <a:spLocks noChangeShapeType="1"/>
          </p:cNvSpPr>
          <p:nvPr/>
        </p:nvSpPr>
        <p:spPr bwMode="auto">
          <a:xfrm>
            <a:off x="1543050" y="1651000"/>
            <a:ext cx="0" cy="373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78" name="Line 291"/>
          <p:cNvSpPr>
            <a:spLocks noChangeShapeType="1"/>
          </p:cNvSpPr>
          <p:nvPr/>
        </p:nvSpPr>
        <p:spPr bwMode="auto">
          <a:xfrm>
            <a:off x="1733550" y="1651000"/>
            <a:ext cx="0" cy="373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79" name="Text Box 293"/>
          <p:cNvSpPr txBox="1">
            <a:spLocks noChangeArrowheads="1"/>
          </p:cNvSpPr>
          <p:nvPr/>
        </p:nvSpPr>
        <p:spPr bwMode="auto">
          <a:xfrm>
            <a:off x="2054223" y="1489075"/>
            <a:ext cx="623887" cy="411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115000"/>
              </a:lnSpc>
              <a:spcBef>
                <a:spcPct val="5000"/>
              </a:spcBef>
            </a:pPr>
            <a:r>
              <a:rPr lang="es-ES_tradnl" altLang="es-MX" sz="600" dirty="0"/>
              <a:t>VISITA DOMICI-LIARIA</a:t>
            </a:r>
          </a:p>
        </p:txBody>
      </p:sp>
      <p:sp>
        <p:nvSpPr>
          <p:cNvPr id="3180" name="Line 109"/>
          <p:cNvSpPr>
            <a:spLocks noChangeShapeType="1"/>
          </p:cNvSpPr>
          <p:nvPr/>
        </p:nvSpPr>
        <p:spPr bwMode="auto">
          <a:xfrm>
            <a:off x="3511550" y="1513418"/>
            <a:ext cx="0" cy="504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81" name="Line 111"/>
          <p:cNvSpPr>
            <a:spLocks noChangeShapeType="1"/>
          </p:cNvSpPr>
          <p:nvPr/>
        </p:nvSpPr>
        <p:spPr bwMode="auto">
          <a:xfrm>
            <a:off x="4090988" y="1647825"/>
            <a:ext cx="0" cy="378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82" name="Line 113"/>
          <p:cNvSpPr>
            <a:spLocks noChangeShapeType="1"/>
          </p:cNvSpPr>
          <p:nvPr/>
        </p:nvSpPr>
        <p:spPr bwMode="auto">
          <a:xfrm>
            <a:off x="4926013" y="1641475"/>
            <a:ext cx="0" cy="3762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83" name="Line 294"/>
          <p:cNvSpPr>
            <a:spLocks noChangeShapeType="1"/>
          </p:cNvSpPr>
          <p:nvPr/>
        </p:nvSpPr>
        <p:spPr bwMode="auto">
          <a:xfrm>
            <a:off x="3044825" y="1511301"/>
            <a:ext cx="0" cy="5064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84" name="Text Box 295"/>
          <p:cNvSpPr txBox="1">
            <a:spLocks noChangeArrowheads="1"/>
          </p:cNvSpPr>
          <p:nvPr/>
        </p:nvSpPr>
        <p:spPr bwMode="auto">
          <a:xfrm>
            <a:off x="2468562" y="1565275"/>
            <a:ext cx="681037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dirty="0"/>
              <a:t>CURACIÓN DE </a:t>
            </a:r>
          </a:p>
          <a:p>
            <a:pPr algn="ctr"/>
            <a:r>
              <a:rPr lang="es-ES_tradnl" altLang="es-MX" sz="600" dirty="0"/>
              <a:t>HERIDA</a:t>
            </a:r>
          </a:p>
        </p:txBody>
      </p:sp>
      <p:sp>
        <p:nvSpPr>
          <p:cNvPr id="3185" name="Text Box 296"/>
          <p:cNvSpPr txBox="1">
            <a:spLocks noChangeArrowheads="1"/>
          </p:cNvSpPr>
          <p:nvPr/>
        </p:nvSpPr>
        <p:spPr bwMode="auto">
          <a:xfrm>
            <a:off x="2944813" y="1565275"/>
            <a:ext cx="681037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PERSONA ENFERMA TRATADA</a:t>
            </a:r>
          </a:p>
        </p:txBody>
      </p:sp>
      <p:sp>
        <p:nvSpPr>
          <p:cNvPr id="3186" name="Line 297"/>
          <p:cNvSpPr>
            <a:spLocks noChangeShapeType="1"/>
          </p:cNvSpPr>
          <p:nvPr/>
        </p:nvSpPr>
        <p:spPr bwMode="auto">
          <a:xfrm>
            <a:off x="2571762" y="1511300"/>
            <a:ext cx="3578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87" name="Text Box 299"/>
          <p:cNvSpPr txBox="1">
            <a:spLocks noChangeArrowheads="1"/>
          </p:cNvSpPr>
          <p:nvPr/>
        </p:nvSpPr>
        <p:spPr bwMode="auto">
          <a:xfrm>
            <a:off x="3471738" y="1714500"/>
            <a:ext cx="681037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INYECCIÓN</a:t>
            </a:r>
          </a:p>
        </p:txBody>
      </p:sp>
      <p:sp>
        <p:nvSpPr>
          <p:cNvPr id="3188" name="Text Box 300"/>
          <p:cNvSpPr txBox="1">
            <a:spLocks noChangeArrowheads="1"/>
          </p:cNvSpPr>
          <p:nvPr/>
        </p:nvSpPr>
        <p:spPr bwMode="auto">
          <a:xfrm>
            <a:off x="3979863" y="1714500"/>
            <a:ext cx="681037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SUERO</a:t>
            </a:r>
          </a:p>
        </p:txBody>
      </p:sp>
      <p:sp>
        <p:nvSpPr>
          <p:cNvPr id="3189" name="Text Box 302"/>
          <p:cNvSpPr txBox="1">
            <a:spLocks noChangeArrowheads="1"/>
          </p:cNvSpPr>
          <p:nvPr/>
        </p:nvSpPr>
        <p:spPr bwMode="auto">
          <a:xfrm>
            <a:off x="4376736" y="1663700"/>
            <a:ext cx="681037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dirty="0"/>
              <a:t>TUBER-CULOSA</a:t>
            </a:r>
          </a:p>
        </p:txBody>
      </p:sp>
      <p:sp>
        <p:nvSpPr>
          <p:cNvPr id="3190" name="Text Box 303"/>
          <p:cNvSpPr txBox="1">
            <a:spLocks noChangeArrowheads="1"/>
          </p:cNvSpPr>
          <p:nvPr/>
        </p:nvSpPr>
        <p:spPr bwMode="auto">
          <a:xfrm>
            <a:off x="4776788" y="1600200"/>
            <a:ext cx="1052512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HIPERTENSA CON TOMA DE PRESIÓN</a:t>
            </a:r>
          </a:p>
        </p:txBody>
      </p:sp>
      <p:sp>
        <p:nvSpPr>
          <p:cNvPr id="3191" name="Text Box 304"/>
          <p:cNvSpPr txBox="1">
            <a:spLocks noChangeArrowheads="1"/>
          </p:cNvSpPr>
          <p:nvPr/>
        </p:nvSpPr>
        <p:spPr bwMode="auto">
          <a:xfrm>
            <a:off x="4930777" y="1846263"/>
            <a:ext cx="380999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SI</a:t>
            </a:r>
          </a:p>
        </p:txBody>
      </p:sp>
      <p:sp>
        <p:nvSpPr>
          <p:cNvPr id="3192" name="Text Box 305"/>
          <p:cNvSpPr txBox="1">
            <a:spLocks noChangeArrowheads="1"/>
          </p:cNvSpPr>
          <p:nvPr/>
        </p:nvSpPr>
        <p:spPr bwMode="auto">
          <a:xfrm>
            <a:off x="5308601" y="1846263"/>
            <a:ext cx="37147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dirty="0"/>
              <a:t>NO</a:t>
            </a:r>
          </a:p>
        </p:txBody>
      </p:sp>
      <p:sp>
        <p:nvSpPr>
          <p:cNvPr id="3193" name="Line 307"/>
          <p:cNvSpPr>
            <a:spLocks noChangeShapeType="1"/>
          </p:cNvSpPr>
          <p:nvPr/>
        </p:nvSpPr>
        <p:spPr bwMode="auto">
          <a:xfrm>
            <a:off x="5676900" y="1647825"/>
            <a:ext cx="0" cy="3698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94" name="Line 308"/>
          <p:cNvSpPr>
            <a:spLocks noChangeShapeType="1"/>
          </p:cNvSpPr>
          <p:nvPr/>
        </p:nvSpPr>
        <p:spPr bwMode="auto">
          <a:xfrm>
            <a:off x="5305425" y="1847850"/>
            <a:ext cx="0" cy="1809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95" name="Line 309"/>
          <p:cNvSpPr>
            <a:spLocks noChangeShapeType="1"/>
          </p:cNvSpPr>
          <p:nvPr/>
        </p:nvSpPr>
        <p:spPr bwMode="auto">
          <a:xfrm>
            <a:off x="4927606" y="1844675"/>
            <a:ext cx="756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96" name="Text Box 310"/>
          <p:cNvSpPr txBox="1">
            <a:spLocks noChangeArrowheads="1"/>
          </p:cNvSpPr>
          <p:nvPr/>
        </p:nvSpPr>
        <p:spPr bwMode="auto">
          <a:xfrm>
            <a:off x="5576888" y="1720850"/>
            <a:ext cx="681037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DIABÉTICA</a:t>
            </a:r>
          </a:p>
        </p:txBody>
      </p:sp>
      <p:sp>
        <p:nvSpPr>
          <p:cNvPr id="3197" name="Line 311"/>
          <p:cNvSpPr>
            <a:spLocks noChangeShapeType="1"/>
          </p:cNvSpPr>
          <p:nvPr/>
        </p:nvSpPr>
        <p:spPr bwMode="auto">
          <a:xfrm>
            <a:off x="3514736" y="1643063"/>
            <a:ext cx="2628000" cy="1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98" name="Text Box 313"/>
          <p:cNvSpPr txBox="1">
            <a:spLocks noChangeArrowheads="1"/>
          </p:cNvSpPr>
          <p:nvPr/>
        </p:nvSpPr>
        <p:spPr bwMode="auto">
          <a:xfrm>
            <a:off x="2657475" y="1339850"/>
            <a:ext cx="3448050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M O T I V O    D E    L A    A T E N C I Ó N</a:t>
            </a:r>
          </a:p>
        </p:txBody>
      </p:sp>
      <p:sp>
        <p:nvSpPr>
          <p:cNvPr id="3199" name="Text Box 314"/>
          <p:cNvSpPr txBox="1">
            <a:spLocks noChangeArrowheads="1"/>
          </p:cNvSpPr>
          <p:nvPr/>
        </p:nvSpPr>
        <p:spPr bwMode="auto">
          <a:xfrm>
            <a:off x="3478213" y="1490663"/>
            <a:ext cx="1023937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APLICACIÓN DE:</a:t>
            </a:r>
          </a:p>
        </p:txBody>
      </p:sp>
      <p:sp>
        <p:nvSpPr>
          <p:cNvPr id="3200" name="Text Box 315"/>
          <p:cNvSpPr txBox="1">
            <a:spLocks noChangeArrowheads="1"/>
          </p:cNvSpPr>
          <p:nvPr/>
        </p:nvSpPr>
        <p:spPr bwMode="auto">
          <a:xfrm>
            <a:off x="4252913" y="1476375"/>
            <a:ext cx="1871662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dirty="0"/>
              <a:t>PERSONA ENFERMA SUPERVISADA</a:t>
            </a:r>
          </a:p>
        </p:txBody>
      </p:sp>
      <p:sp>
        <p:nvSpPr>
          <p:cNvPr id="3201" name="Line 316"/>
          <p:cNvSpPr>
            <a:spLocks noChangeShapeType="1"/>
          </p:cNvSpPr>
          <p:nvPr/>
        </p:nvSpPr>
        <p:spPr bwMode="auto">
          <a:xfrm>
            <a:off x="6791325" y="1525588"/>
            <a:ext cx="23431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202" name="Text Box 317"/>
          <p:cNvSpPr txBox="1">
            <a:spLocks noChangeArrowheads="1"/>
          </p:cNvSpPr>
          <p:nvPr/>
        </p:nvSpPr>
        <p:spPr bwMode="auto">
          <a:xfrm>
            <a:off x="6757988" y="1527175"/>
            <a:ext cx="566737" cy="460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TOSE-DORAS CRÓNI-CAS</a:t>
            </a:r>
          </a:p>
        </p:txBody>
      </p:sp>
      <p:sp>
        <p:nvSpPr>
          <p:cNvPr id="3203" name="Text Box 318"/>
          <p:cNvSpPr txBox="1">
            <a:spLocks noChangeArrowheads="1"/>
          </p:cNvSpPr>
          <p:nvPr/>
        </p:nvSpPr>
        <p:spPr bwMode="auto">
          <a:xfrm>
            <a:off x="7254875" y="1593850"/>
            <a:ext cx="490538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HIPER-TENSAS</a:t>
            </a:r>
          </a:p>
        </p:txBody>
      </p:sp>
      <p:sp>
        <p:nvSpPr>
          <p:cNvPr id="3204" name="Text Box 319"/>
          <p:cNvSpPr txBox="1">
            <a:spLocks noChangeArrowheads="1"/>
          </p:cNvSpPr>
          <p:nvPr/>
        </p:nvSpPr>
        <p:spPr bwMode="auto">
          <a:xfrm>
            <a:off x="7661275" y="1585913"/>
            <a:ext cx="614363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POR PROBABLE DIABETES</a:t>
            </a:r>
          </a:p>
        </p:txBody>
      </p:sp>
      <p:sp>
        <p:nvSpPr>
          <p:cNvPr id="3205" name="Text Box 320"/>
          <p:cNvSpPr txBox="1">
            <a:spLocks noChangeArrowheads="1"/>
          </p:cNvSpPr>
          <p:nvPr/>
        </p:nvSpPr>
        <p:spPr bwMode="auto">
          <a:xfrm>
            <a:off x="8131175" y="1589088"/>
            <a:ext cx="633413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PARA CITOLOGÍA VAGINAL</a:t>
            </a:r>
          </a:p>
        </p:txBody>
      </p:sp>
      <p:sp>
        <p:nvSpPr>
          <p:cNvPr id="3206" name="Text Box 321"/>
          <p:cNvSpPr txBox="1">
            <a:spLocks noChangeArrowheads="1"/>
          </p:cNvSpPr>
          <p:nvPr/>
        </p:nvSpPr>
        <p:spPr bwMode="auto">
          <a:xfrm>
            <a:off x="8680450" y="1644650"/>
            <a:ext cx="4714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/>
              <a:t>OTRO</a:t>
            </a:r>
          </a:p>
        </p:txBody>
      </p:sp>
      <p:sp>
        <p:nvSpPr>
          <p:cNvPr id="3207" name="Line 322"/>
          <p:cNvSpPr>
            <a:spLocks noChangeShapeType="1"/>
          </p:cNvSpPr>
          <p:nvPr/>
        </p:nvSpPr>
        <p:spPr bwMode="auto">
          <a:xfrm>
            <a:off x="7261225" y="1519238"/>
            <a:ext cx="0" cy="5032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08" name="Text Box 323"/>
          <p:cNvSpPr txBox="1">
            <a:spLocks noChangeArrowheads="1"/>
          </p:cNvSpPr>
          <p:nvPr/>
        </p:nvSpPr>
        <p:spPr bwMode="auto">
          <a:xfrm>
            <a:off x="6800850" y="1349375"/>
            <a:ext cx="2324100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PERSONAS REFERIDAS</a:t>
            </a:r>
          </a:p>
        </p:txBody>
      </p:sp>
      <p:sp>
        <p:nvSpPr>
          <p:cNvPr id="3149" name="Line 372"/>
          <p:cNvSpPr>
            <a:spLocks noChangeShapeType="1"/>
          </p:cNvSpPr>
          <p:nvPr/>
        </p:nvSpPr>
        <p:spPr bwMode="auto">
          <a:xfrm>
            <a:off x="0" y="60817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5" name="Line 325"/>
          <p:cNvSpPr>
            <a:spLocks noChangeShapeType="1"/>
          </p:cNvSpPr>
          <p:nvPr/>
        </p:nvSpPr>
        <p:spPr bwMode="auto">
          <a:xfrm>
            <a:off x="4503738" y="2111375"/>
            <a:ext cx="0" cy="42687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6" name="Line 326"/>
          <p:cNvSpPr>
            <a:spLocks noChangeShapeType="1"/>
          </p:cNvSpPr>
          <p:nvPr/>
        </p:nvSpPr>
        <p:spPr bwMode="auto">
          <a:xfrm>
            <a:off x="6145213" y="2111375"/>
            <a:ext cx="0" cy="42799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7" name="Line 327"/>
          <p:cNvSpPr>
            <a:spLocks noChangeShapeType="1"/>
          </p:cNvSpPr>
          <p:nvPr/>
        </p:nvSpPr>
        <p:spPr bwMode="auto">
          <a:xfrm>
            <a:off x="6791325" y="2111375"/>
            <a:ext cx="0" cy="42846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8" name="Line 328"/>
          <p:cNvSpPr>
            <a:spLocks noChangeShapeType="1"/>
          </p:cNvSpPr>
          <p:nvPr/>
        </p:nvSpPr>
        <p:spPr bwMode="auto">
          <a:xfrm>
            <a:off x="7729538" y="2111375"/>
            <a:ext cx="0" cy="42703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9" name="Line 329"/>
          <p:cNvSpPr>
            <a:spLocks noChangeShapeType="1"/>
          </p:cNvSpPr>
          <p:nvPr/>
        </p:nvSpPr>
        <p:spPr bwMode="auto">
          <a:xfrm>
            <a:off x="8204200" y="2111375"/>
            <a:ext cx="0" cy="4257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0" name="Line 330"/>
          <p:cNvSpPr>
            <a:spLocks noChangeShapeType="1"/>
          </p:cNvSpPr>
          <p:nvPr/>
        </p:nvSpPr>
        <p:spPr bwMode="auto">
          <a:xfrm>
            <a:off x="8686800" y="2111375"/>
            <a:ext cx="0" cy="4283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1" name="Line 324"/>
          <p:cNvSpPr>
            <a:spLocks noChangeShapeType="1"/>
          </p:cNvSpPr>
          <p:nvPr/>
        </p:nvSpPr>
        <p:spPr bwMode="auto">
          <a:xfrm>
            <a:off x="209550" y="2111375"/>
            <a:ext cx="0" cy="4267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2" name="Line 331"/>
          <p:cNvSpPr>
            <a:spLocks noChangeShapeType="1"/>
          </p:cNvSpPr>
          <p:nvPr/>
        </p:nvSpPr>
        <p:spPr bwMode="auto">
          <a:xfrm>
            <a:off x="1171575" y="2111375"/>
            <a:ext cx="0" cy="4276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3" name="Line 332"/>
          <p:cNvSpPr>
            <a:spLocks noChangeShapeType="1"/>
          </p:cNvSpPr>
          <p:nvPr/>
        </p:nvSpPr>
        <p:spPr bwMode="auto">
          <a:xfrm>
            <a:off x="2135188" y="2111375"/>
            <a:ext cx="0" cy="42751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4" name="Line 333"/>
          <p:cNvSpPr>
            <a:spLocks noChangeShapeType="1"/>
          </p:cNvSpPr>
          <p:nvPr/>
        </p:nvSpPr>
        <p:spPr bwMode="auto">
          <a:xfrm>
            <a:off x="2568575" y="2111375"/>
            <a:ext cx="0" cy="42751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5" name="Line 337"/>
          <p:cNvSpPr>
            <a:spLocks noChangeShapeType="1"/>
          </p:cNvSpPr>
          <p:nvPr/>
        </p:nvSpPr>
        <p:spPr bwMode="auto">
          <a:xfrm>
            <a:off x="3511550" y="2111375"/>
            <a:ext cx="0" cy="42799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2" name="Line 334"/>
          <p:cNvSpPr>
            <a:spLocks noChangeShapeType="1"/>
          </p:cNvSpPr>
          <p:nvPr/>
        </p:nvSpPr>
        <p:spPr bwMode="auto">
          <a:xfrm>
            <a:off x="1352550" y="2111375"/>
            <a:ext cx="0" cy="4276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53" name="Line 335"/>
          <p:cNvSpPr>
            <a:spLocks noChangeShapeType="1"/>
          </p:cNvSpPr>
          <p:nvPr/>
        </p:nvSpPr>
        <p:spPr bwMode="auto">
          <a:xfrm>
            <a:off x="1543050" y="2111375"/>
            <a:ext cx="0" cy="4276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54" name="Line 336"/>
          <p:cNvSpPr>
            <a:spLocks noChangeShapeType="1"/>
          </p:cNvSpPr>
          <p:nvPr/>
        </p:nvSpPr>
        <p:spPr bwMode="auto">
          <a:xfrm>
            <a:off x="1733550" y="2111375"/>
            <a:ext cx="0" cy="4276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17" name="Line 338"/>
          <p:cNvSpPr>
            <a:spLocks noChangeShapeType="1"/>
          </p:cNvSpPr>
          <p:nvPr/>
        </p:nvSpPr>
        <p:spPr bwMode="auto">
          <a:xfrm>
            <a:off x="4090988" y="2111375"/>
            <a:ext cx="0" cy="42783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8" name="Line 339"/>
          <p:cNvSpPr>
            <a:spLocks noChangeShapeType="1"/>
          </p:cNvSpPr>
          <p:nvPr/>
        </p:nvSpPr>
        <p:spPr bwMode="auto">
          <a:xfrm>
            <a:off x="4926013" y="2111375"/>
            <a:ext cx="0" cy="42751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9" name="Line 340"/>
          <p:cNvSpPr>
            <a:spLocks noChangeShapeType="1"/>
          </p:cNvSpPr>
          <p:nvPr/>
        </p:nvSpPr>
        <p:spPr bwMode="auto">
          <a:xfrm>
            <a:off x="3044825" y="2111375"/>
            <a:ext cx="0" cy="4284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0" name="Line 341"/>
          <p:cNvSpPr>
            <a:spLocks noChangeShapeType="1"/>
          </p:cNvSpPr>
          <p:nvPr/>
        </p:nvSpPr>
        <p:spPr bwMode="auto">
          <a:xfrm>
            <a:off x="5676900" y="2111375"/>
            <a:ext cx="0" cy="42799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1" name="Line 342"/>
          <p:cNvSpPr>
            <a:spLocks noChangeShapeType="1"/>
          </p:cNvSpPr>
          <p:nvPr/>
        </p:nvSpPr>
        <p:spPr bwMode="auto">
          <a:xfrm>
            <a:off x="5305425" y="2111375"/>
            <a:ext cx="0" cy="42687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2" name="Line 343"/>
          <p:cNvSpPr>
            <a:spLocks noChangeShapeType="1"/>
          </p:cNvSpPr>
          <p:nvPr/>
        </p:nvSpPr>
        <p:spPr bwMode="auto">
          <a:xfrm>
            <a:off x="7261225" y="2111375"/>
            <a:ext cx="0" cy="42640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3" name="Line 345"/>
          <p:cNvSpPr>
            <a:spLocks noChangeShapeType="1"/>
          </p:cNvSpPr>
          <p:nvPr/>
        </p:nvSpPr>
        <p:spPr bwMode="auto">
          <a:xfrm>
            <a:off x="0" y="21050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4" name="Line 346"/>
          <p:cNvSpPr>
            <a:spLocks noChangeShapeType="1"/>
          </p:cNvSpPr>
          <p:nvPr/>
        </p:nvSpPr>
        <p:spPr bwMode="auto">
          <a:xfrm>
            <a:off x="0" y="22717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5" name="Line 347"/>
          <p:cNvSpPr>
            <a:spLocks noChangeShapeType="1"/>
          </p:cNvSpPr>
          <p:nvPr/>
        </p:nvSpPr>
        <p:spPr bwMode="auto">
          <a:xfrm>
            <a:off x="0" y="24241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6" name="Line 348"/>
          <p:cNvSpPr>
            <a:spLocks noChangeShapeType="1"/>
          </p:cNvSpPr>
          <p:nvPr/>
        </p:nvSpPr>
        <p:spPr bwMode="auto">
          <a:xfrm>
            <a:off x="0" y="25765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7" name="Line 349"/>
          <p:cNvSpPr>
            <a:spLocks noChangeShapeType="1"/>
          </p:cNvSpPr>
          <p:nvPr/>
        </p:nvSpPr>
        <p:spPr bwMode="auto">
          <a:xfrm>
            <a:off x="0" y="27289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8" name="Line 350"/>
          <p:cNvSpPr>
            <a:spLocks noChangeShapeType="1"/>
          </p:cNvSpPr>
          <p:nvPr/>
        </p:nvSpPr>
        <p:spPr bwMode="auto">
          <a:xfrm>
            <a:off x="0" y="28813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9" name="Line 351"/>
          <p:cNvSpPr>
            <a:spLocks noChangeShapeType="1"/>
          </p:cNvSpPr>
          <p:nvPr/>
        </p:nvSpPr>
        <p:spPr bwMode="auto">
          <a:xfrm>
            <a:off x="0" y="30337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0" name="Line 352"/>
          <p:cNvSpPr>
            <a:spLocks noChangeShapeType="1"/>
          </p:cNvSpPr>
          <p:nvPr/>
        </p:nvSpPr>
        <p:spPr bwMode="auto">
          <a:xfrm>
            <a:off x="0" y="31861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1" name="Line 353"/>
          <p:cNvSpPr>
            <a:spLocks noChangeShapeType="1"/>
          </p:cNvSpPr>
          <p:nvPr/>
        </p:nvSpPr>
        <p:spPr bwMode="auto">
          <a:xfrm>
            <a:off x="0" y="33385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2" name="Line 354"/>
          <p:cNvSpPr>
            <a:spLocks noChangeShapeType="1"/>
          </p:cNvSpPr>
          <p:nvPr/>
        </p:nvSpPr>
        <p:spPr bwMode="auto">
          <a:xfrm>
            <a:off x="0" y="34909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3" name="Line 355"/>
          <p:cNvSpPr>
            <a:spLocks noChangeShapeType="1"/>
          </p:cNvSpPr>
          <p:nvPr/>
        </p:nvSpPr>
        <p:spPr bwMode="auto">
          <a:xfrm>
            <a:off x="0" y="36433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4" name="Line 356"/>
          <p:cNvSpPr>
            <a:spLocks noChangeShapeType="1"/>
          </p:cNvSpPr>
          <p:nvPr/>
        </p:nvSpPr>
        <p:spPr bwMode="auto">
          <a:xfrm>
            <a:off x="0" y="37957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5" name="Line 357"/>
          <p:cNvSpPr>
            <a:spLocks noChangeShapeType="1"/>
          </p:cNvSpPr>
          <p:nvPr/>
        </p:nvSpPr>
        <p:spPr bwMode="auto">
          <a:xfrm>
            <a:off x="0" y="39481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6" name="Line 358"/>
          <p:cNvSpPr>
            <a:spLocks noChangeShapeType="1"/>
          </p:cNvSpPr>
          <p:nvPr/>
        </p:nvSpPr>
        <p:spPr bwMode="auto">
          <a:xfrm>
            <a:off x="0" y="41005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7" name="Line 359"/>
          <p:cNvSpPr>
            <a:spLocks noChangeShapeType="1"/>
          </p:cNvSpPr>
          <p:nvPr/>
        </p:nvSpPr>
        <p:spPr bwMode="auto">
          <a:xfrm>
            <a:off x="0" y="42529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8" name="Line 360"/>
          <p:cNvSpPr>
            <a:spLocks noChangeShapeType="1"/>
          </p:cNvSpPr>
          <p:nvPr/>
        </p:nvSpPr>
        <p:spPr bwMode="auto">
          <a:xfrm>
            <a:off x="0" y="44053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9" name="Line 361"/>
          <p:cNvSpPr>
            <a:spLocks noChangeShapeType="1"/>
          </p:cNvSpPr>
          <p:nvPr/>
        </p:nvSpPr>
        <p:spPr bwMode="auto">
          <a:xfrm>
            <a:off x="31750" y="4550339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0" name="Line 362"/>
          <p:cNvSpPr>
            <a:spLocks noChangeShapeType="1"/>
          </p:cNvSpPr>
          <p:nvPr/>
        </p:nvSpPr>
        <p:spPr bwMode="auto">
          <a:xfrm>
            <a:off x="0" y="47101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1" name="Line 363"/>
          <p:cNvSpPr>
            <a:spLocks noChangeShapeType="1"/>
          </p:cNvSpPr>
          <p:nvPr/>
        </p:nvSpPr>
        <p:spPr bwMode="auto">
          <a:xfrm>
            <a:off x="0" y="48625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2" name="Line 364"/>
          <p:cNvSpPr>
            <a:spLocks noChangeShapeType="1"/>
          </p:cNvSpPr>
          <p:nvPr/>
        </p:nvSpPr>
        <p:spPr bwMode="auto">
          <a:xfrm>
            <a:off x="0" y="50149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3" name="Line 365"/>
          <p:cNvSpPr>
            <a:spLocks noChangeShapeType="1"/>
          </p:cNvSpPr>
          <p:nvPr/>
        </p:nvSpPr>
        <p:spPr bwMode="auto">
          <a:xfrm>
            <a:off x="0" y="51673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4" name="Line 366"/>
          <p:cNvSpPr>
            <a:spLocks noChangeShapeType="1"/>
          </p:cNvSpPr>
          <p:nvPr/>
        </p:nvSpPr>
        <p:spPr bwMode="auto">
          <a:xfrm>
            <a:off x="0" y="53197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5" name="Line 367"/>
          <p:cNvSpPr>
            <a:spLocks noChangeShapeType="1"/>
          </p:cNvSpPr>
          <p:nvPr/>
        </p:nvSpPr>
        <p:spPr bwMode="auto">
          <a:xfrm>
            <a:off x="0" y="54721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6" name="Line 369"/>
          <p:cNvSpPr>
            <a:spLocks noChangeShapeType="1"/>
          </p:cNvSpPr>
          <p:nvPr/>
        </p:nvSpPr>
        <p:spPr bwMode="auto">
          <a:xfrm>
            <a:off x="0" y="56245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7" name="Line 370"/>
          <p:cNvSpPr>
            <a:spLocks noChangeShapeType="1"/>
          </p:cNvSpPr>
          <p:nvPr/>
        </p:nvSpPr>
        <p:spPr bwMode="auto">
          <a:xfrm>
            <a:off x="0" y="57769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8" name="Line 371"/>
          <p:cNvSpPr>
            <a:spLocks noChangeShapeType="1"/>
          </p:cNvSpPr>
          <p:nvPr/>
        </p:nvSpPr>
        <p:spPr bwMode="auto">
          <a:xfrm>
            <a:off x="0" y="59293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0" name="Line 373"/>
          <p:cNvSpPr>
            <a:spLocks noChangeShapeType="1"/>
          </p:cNvSpPr>
          <p:nvPr/>
        </p:nvSpPr>
        <p:spPr bwMode="auto">
          <a:xfrm>
            <a:off x="0" y="62341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1" name="Line 374"/>
          <p:cNvSpPr>
            <a:spLocks noChangeShapeType="1"/>
          </p:cNvSpPr>
          <p:nvPr/>
        </p:nvSpPr>
        <p:spPr bwMode="auto">
          <a:xfrm>
            <a:off x="0" y="63865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2" name="Text Box 195"/>
          <p:cNvSpPr txBox="1">
            <a:spLocks noChangeArrowheads="1"/>
          </p:cNvSpPr>
          <p:nvPr/>
        </p:nvSpPr>
        <p:spPr bwMode="auto">
          <a:xfrm>
            <a:off x="228600" y="6469063"/>
            <a:ext cx="914400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TOTAL</a:t>
            </a:r>
            <a:endParaRPr lang="es-ES_tradnl" altLang="es-MX" b="1"/>
          </a:p>
        </p:txBody>
      </p:sp>
      <p:sp>
        <p:nvSpPr>
          <p:cNvPr id="3083" name="Line 276"/>
          <p:cNvSpPr>
            <a:spLocks noChangeShapeType="1"/>
          </p:cNvSpPr>
          <p:nvPr/>
        </p:nvSpPr>
        <p:spPr bwMode="auto">
          <a:xfrm>
            <a:off x="0" y="665797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4" name="Line 277"/>
          <p:cNvSpPr>
            <a:spLocks noChangeShapeType="1"/>
          </p:cNvSpPr>
          <p:nvPr/>
        </p:nvSpPr>
        <p:spPr bwMode="auto">
          <a:xfrm>
            <a:off x="0" y="646747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5" name="Line 376"/>
          <p:cNvSpPr>
            <a:spLocks noChangeShapeType="1"/>
          </p:cNvSpPr>
          <p:nvPr/>
        </p:nvSpPr>
        <p:spPr bwMode="auto">
          <a:xfrm>
            <a:off x="209550" y="6465888"/>
            <a:ext cx="0" cy="1793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6" name="Line 377"/>
          <p:cNvSpPr>
            <a:spLocks noChangeShapeType="1"/>
          </p:cNvSpPr>
          <p:nvPr/>
        </p:nvSpPr>
        <p:spPr bwMode="auto">
          <a:xfrm>
            <a:off x="4503738" y="6465888"/>
            <a:ext cx="0" cy="190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7" name="Line 378"/>
          <p:cNvSpPr>
            <a:spLocks noChangeShapeType="1"/>
          </p:cNvSpPr>
          <p:nvPr/>
        </p:nvSpPr>
        <p:spPr bwMode="auto">
          <a:xfrm>
            <a:off x="6145213" y="6465888"/>
            <a:ext cx="0" cy="198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8" name="Line 379"/>
          <p:cNvSpPr>
            <a:spLocks noChangeShapeType="1"/>
          </p:cNvSpPr>
          <p:nvPr/>
        </p:nvSpPr>
        <p:spPr bwMode="auto">
          <a:xfrm>
            <a:off x="6791325" y="6465888"/>
            <a:ext cx="0" cy="1968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9" name="Line 380"/>
          <p:cNvSpPr>
            <a:spLocks noChangeShapeType="1"/>
          </p:cNvSpPr>
          <p:nvPr/>
        </p:nvSpPr>
        <p:spPr bwMode="auto">
          <a:xfrm>
            <a:off x="7729538" y="6465888"/>
            <a:ext cx="0" cy="198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0" name="Line 381"/>
          <p:cNvSpPr>
            <a:spLocks noChangeShapeType="1"/>
          </p:cNvSpPr>
          <p:nvPr/>
        </p:nvSpPr>
        <p:spPr bwMode="auto">
          <a:xfrm>
            <a:off x="8204200" y="6465888"/>
            <a:ext cx="0" cy="1889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1" name="Line 382"/>
          <p:cNvSpPr>
            <a:spLocks noChangeShapeType="1"/>
          </p:cNvSpPr>
          <p:nvPr/>
        </p:nvSpPr>
        <p:spPr bwMode="auto">
          <a:xfrm>
            <a:off x="8686800" y="6465888"/>
            <a:ext cx="0" cy="1952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2" name="Line 383"/>
          <p:cNvSpPr>
            <a:spLocks noChangeShapeType="1"/>
          </p:cNvSpPr>
          <p:nvPr/>
        </p:nvSpPr>
        <p:spPr bwMode="auto">
          <a:xfrm>
            <a:off x="1171575" y="6465887"/>
            <a:ext cx="0" cy="198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3" name="Line 384"/>
          <p:cNvSpPr>
            <a:spLocks noChangeShapeType="1"/>
          </p:cNvSpPr>
          <p:nvPr/>
        </p:nvSpPr>
        <p:spPr bwMode="auto">
          <a:xfrm>
            <a:off x="1933575" y="6465888"/>
            <a:ext cx="0" cy="187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4" name="Line 385"/>
          <p:cNvSpPr>
            <a:spLocks noChangeShapeType="1"/>
          </p:cNvSpPr>
          <p:nvPr/>
        </p:nvSpPr>
        <p:spPr bwMode="auto">
          <a:xfrm>
            <a:off x="2568575" y="6465888"/>
            <a:ext cx="0" cy="187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5" name="Line 386"/>
          <p:cNvSpPr>
            <a:spLocks noChangeShapeType="1"/>
          </p:cNvSpPr>
          <p:nvPr/>
        </p:nvSpPr>
        <p:spPr bwMode="auto">
          <a:xfrm>
            <a:off x="1352550" y="6465888"/>
            <a:ext cx="0" cy="187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096" name="Line 387"/>
          <p:cNvSpPr>
            <a:spLocks noChangeShapeType="1"/>
          </p:cNvSpPr>
          <p:nvPr/>
        </p:nvSpPr>
        <p:spPr bwMode="auto">
          <a:xfrm>
            <a:off x="1543050" y="6465888"/>
            <a:ext cx="0" cy="187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097" name="Line 388"/>
          <p:cNvSpPr>
            <a:spLocks noChangeShapeType="1"/>
          </p:cNvSpPr>
          <p:nvPr/>
        </p:nvSpPr>
        <p:spPr bwMode="auto">
          <a:xfrm>
            <a:off x="1733550" y="6465888"/>
            <a:ext cx="0" cy="187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098" name="Line 389"/>
          <p:cNvSpPr>
            <a:spLocks noChangeShapeType="1"/>
          </p:cNvSpPr>
          <p:nvPr/>
        </p:nvSpPr>
        <p:spPr bwMode="auto">
          <a:xfrm>
            <a:off x="3511550" y="6465888"/>
            <a:ext cx="0" cy="198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9" name="Line 390"/>
          <p:cNvSpPr>
            <a:spLocks noChangeShapeType="1"/>
          </p:cNvSpPr>
          <p:nvPr/>
        </p:nvSpPr>
        <p:spPr bwMode="auto">
          <a:xfrm>
            <a:off x="4090988" y="6465887"/>
            <a:ext cx="0" cy="198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0" name="Line 391"/>
          <p:cNvSpPr>
            <a:spLocks noChangeShapeType="1"/>
          </p:cNvSpPr>
          <p:nvPr/>
        </p:nvSpPr>
        <p:spPr bwMode="auto">
          <a:xfrm>
            <a:off x="4926013" y="6465887"/>
            <a:ext cx="0" cy="198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1" name="Line 392"/>
          <p:cNvSpPr>
            <a:spLocks noChangeShapeType="1"/>
          </p:cNvSpPr>
          <p:nvPr/>
        </p:nvSpPr>
        <p:spPr bwMode="auto">
          <a:xfrm>
            <a:off x="3044825" y="6465888"/>
            <a:ext cx="0" cy="198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2" name="Line 393"/>
          <p:cNvSpPr>
            <a:spLocks noChangeShapeType="1"/>
          </p:cNvSpPr>
          <p:nvPr/>
        </p:nvSpPr>
        <p:spPr bwMode="auto">
          <a:xfrm>
            <a:off x="5676900" y="646588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3" name="Line 394"/>
          <p:cNvSpPr>
            <a:spLocks noChangeShapeType="1"/>
          </p:cNvSpPr>
          <p:nvPr/>
        </p:nvSpPr>
        <p:spPr bwMode="auto">
          <a:xfrm>
            <a:off x="5305425" y="6465888"/>
            <a:ext cx="0" cy="198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4" name="Line 395"/>
          <p:cNvSpPr>
            <a:spLocks noChangeShapeType="1"/>
          </p:cNvSpPr>
          <p:nvPr/>
        </p:nvSpPr>
        <p:spPr bwMode="auto">
          <a:xfrm>
            <a:off x="7261225" y="6465888"/>
            <a:ext cx="0" cy="1857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37" name="Text Box 288"/>
          <p:cNvSpPr txBox="1">
            <a:spLocks noChangeArrowheads="1"/>
          </p:cNvSpPr>
          <p:nvPr/>
        </p:nvSpPr>
        <p:spPr bwMode="auto">
          <a:xfrm>
            <a:off x="1865313" y="1668463"/>
            <a:ext cx="350837" cy="341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600" dirty="0"/>
              <a:t>6</a:t>
            </a:r>
            <a:r>
              <a:rPr lang="es-ES_tradnl" altLang="es-MX" sz="600" dirty="0" smtClean="0"/>
              <a:t>0</a:t>
            </a:r>
            <a:endParaRPr lang="es-ES_tradnl" altLang="es-MX" sz="600" dirty="0"/>
          </a:p>
          <a:p>
            <a:pPr algn="ctr">
              <a:lnSpc>
                <a:spcPct val="90000"/>
              </a:lnSpc>
            </a:pPr>
            <a:r>
              <a:rPr lang="es-ES_tradnl" altLang="es-MX" sz="600" dirty="0"/>
              <a:t>Y</a:t>
            </a:r>
          </a:p>
          <a:p>
            <a:pPr algn="ctr">
              <a:lnSpc>
                <a:spcPct val="90000"/>
              </a:lnSpc>
            </a:pPr>
            <a:r>
              <a:rPr lang="es-ES_tradnl" altLang="es-MX" sz="600" dirty="0"/>
              <a:t>MÁS</a:t>
            </a:r>
          </a:p>
        </p:txBody>
      </p:sp>
      <p:sp>
        <p:nvSpPr>
          <p:cNvPr id="138" name="Line 291"/>
          <p:cNvSpPr>
            <a:spLocks noChangeShapeType="1"/>
          </p:cNvSpPr>
          <p:nvPr/>
        </p:nvSpPr>
        <p:spPr bwMode="auto">
          <a:xfrm>
            <a:off x="1933575" y="1651000"/>
            <a:ext cx="0" cy="373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39" name="Line 336"/>
          <p:cNvSpPr>
            <a:spLocks noChangeShapeType="1"/>
          </p:cNvSpPr>
          <p:nvPr/>
        </p:nvSpPr>
        <p:spPr bwMode="auto">
          <a:xfrm>
            <a:off x="1933575" y="2111375"/>
            <a:ext cx="0" cy="4276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40" name="Line 384"/>
          <p:cNvSpPr>
            <a:spLocks noChangeShapeType="1"/>
          </p:cNvSpPr>
          <p:nvPr/>
        </p:nvSpPr>
        <p:spPr bwMode="auto">
          <a:xfrm>
            <a:off x="2135188" y="6465888"/>
            <a:ext cx="0" cy="187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70"/>
          <p:cNvSpPr>
            <a:spLocks noChangeArrowheads="1"/>
          </p:cNvSpPr>
          <p:nvPr/>
        </p:nvSpPr>
        <p:spPr bwMode="auto">
          <a:xfrm>
            <a:off x="76200" y="6681788"/>
            <a:ext cx="7239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REVERSO</a:t>
            </a:r>
          </a:p>
        </p:txBody>
      </p:sp>
      <p:sp>
        <p:nvSpPr>
          <p:cNvPr id="4099" name="Text Box 132"/>
          <p:cNvSpPr txBox="1">
            <a:spLocks noChangeArrowheads="1"/>
          </p:cNvSpPr>
          <p:nvPr/>
        </p:nvSpPr>
        <p:spPr bwMode="auto">
          <a:xfrm>
            <a:off x="4441825" y="4660900"/>
            <a:ext cx="2284413" cy="1735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marL="2857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80000"/>
              </a:spcBef>
            </a:pPr>
            <a:r>
              <a:rPr lang="es-ES_tradnl" altLang="es-MX" sz="700"/>
              <a:t>1.- 	ÁCIDO ACETILSALICILICO, TABLETAS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2.-	ACETAMINOFEN, TABLETAS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3.- 	ACETAMINOFEN, SOLUCIÓN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4.- 	ALUMINIO Y MAGNESIO, SUSPENSIÓN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5.- 	PASTA DE LASSAR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6.- 	BENZOATO DE BENCILO, EMULSIÓN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7.- 	ALBENDAZOL, TABLETAS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8.- 	ALBENDAZOL, SOLUCIÓN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9.- 	FUMARATO FERROSO, TABLETAS</a:t>
            </a:r>
            <a:endParaRPr lang="es-ES_tradnl" altLang="es-MX"/>
          </a:p>
        </p:txBody>
      </p:sp>
      <p:sp>
        <p:nvSpPr>
          <p:cNvPr id="4100" name="Text Box 133"/>
          <p:cNvSpPr txBox="1">
            <a:spLocks noChangeArrowheads="1"/>
          </p:cNvSpPr>
          <p:nvPr/>
        </p:nvSpPr>
        <p:spPr bwMode="auto">
          <a:xfrm>
            <a:off x="127000" y="4659313"/>
            <a:ext cx="1635125" cy="1870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marL="2857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5000"/>
              </a:spcBef>
            </a:pPr>
            <a:r>
              <a:rPr lang="es-ES_tradnl" altLang="es-MX" sz="700"/>
              <a:t>1.- 	DOLOR DE CABEZA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2.-	DOLOR DE BARRIGA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3.-	DOLOR DE HUESOS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4.-	DOLOR DE PECHO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5.- 	DOLOR DE OÍDOS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6.-	DOLOR DE MUELAS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7.-	DOLOR DE GARGANTA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8.-	VÓMITO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9.-	DIARREA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10.-	FIEBRE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11.-	GRIPE</a:t>
            </a:r>
          </a:p>
        </p:txBody>
      </p:sp>
      <p:sp>
        <p:nvSpPr>
          <p:cNvPr id="4101" name="Rectangle 167"/>
          <p:cNvSpPr>
            <a:spLocks noChangeArrowheads="1"/>
          </p:cNvSpPr>
          <p:nvPr/>
        </p:nvSpPr>
        <p:spPr bwMode="auto">
          <a:xfrm>
            <a:off x="1522413" y="533400"/>
            <a:ext cx="18415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/>
              <a:t>EDUCACIÓN PARA LA SALUD</a:t>
            </a:r>
            <a:endParaRPr lang="es-ES" altLang="es-MX" sz="900" b="1"/>
          </a:p>
        </p:txBody>
      </p:sp>
      <p:sp>
        <p:nvSpPr>
          <p:cNvPr id="4102" name="Line 213"/>
          <p:cNvSpPr>
            <a:spLocks noChangeShapeType="1"/>
          </p:cNvSpPr>
          <p:nvPr/>
        </p:nvSpPr>
        <p:spPr bwMode="auto">
          <a:xfrm>
            <a:off x="0" y="433863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3" name="Line 214"/>
          <p:cNvSpPr>
            <a:spLocks noChangeShapeType="1"/>
          </p:cNvSpPr>
          <p:nvPr/>
        </p:nvSpPr>
        <p:spPr bwMode="auto">
          <a:xfrm>
            <a:off x="0" y="666273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4" name="Line 215"/>
          <p:cNvSpPr>
            <a:spLocks noChangeShapeType="1"/>
          </p:cNvSpPr>
          <p:nvPr/>
        </p:nvSpPr>
        <p:spPr bwMode="auto">
          <a:xfrm>
            <a:off x="4381500" y="4352925"/>
            <a:ext cx="0" cy="2324100"/>
          </a:xfrm>
          <a:prstGeom prst="line">
            <a:avLst/>
          </a:prstGeom>
          <a:noFill/>
          <a:ln w="38100" cmpd="dbl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05" name="Rectangle 216"/>
          <p:cNvSpPr>
            <a:spLocks noChangeArrowheads="1"/>
          </p:cNvSpPr>
          <p:nvPr/>
        </p:nvSpPr>
        <p:spPr bwMode="auto">
          <a:xfrm>
            <a:off x="1301750" y="4352925"/>
            <a:ext cx="14732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/>
              <a:t>CLAVES DE SÍNTOMAS</a:t>
            </a:r>
          </a:p>
        </p:txBody>
      </p:sp>
      <p:sp>
        <p:nvSpPr>
          <p:cNvPr id="4106" name="Text Box 217"/>
          <p:cNvSpPr txBox="1">
            <a:spLocks noChangeArrowheads="1"/>
          </p:cNvSpPr>
          <p:nvPr/>
        </p:nvSpPr>
        <p:spPr bwMode="auto">
          <a:xfrm>
            <a:off x="2003425" y="4659313"/>
            <a:ext cx="2254250" cy="1870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marL="2857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5000"/>
              </a:spcBef>
            </a:pPr>
            <a:r>
              <a:rPr lang="es-ES_tradnl" altLang="es-MX" sz="700"/>
              <a:t>12.-	TOS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13.-	PARÁSITOS (BICHOS)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14.-	ENFERMEDADES DE LOS OJOS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15.-	ENFERMEDADES DE LA PIEL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16.-	HERIDAS, GOLPES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17.-	FRACTURAS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18.-	ENVENENAMIENTO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19.-	QUEMADURAS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20.-	MORDEDURA O PICADURA DE ANIMALES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21.-	CONVULSIONES</a:t>
            </a:r>
          </a:p>
          <a:p>
            <a:pPr>
              <a:spcBef>
                <a:spcPct val="55000"/>
              </a:spcBef>
            </a:pPr>
            <a:r>
              <a:rPr lang="es-ES_tradnl" altLang="es-MX" sz="700"/>
              <a:t>22.-	OTROS</a:t>
            </a:r>
          </a:p>
        </p:txBody>
      </p:sp>
      <p:sp>
        <p:nvSpPr>
          <p:cNvPr id="4107" name="Rectangle 218"/>
          <p:cNvSpPr>
            <a:spLocks noChangeArrowheads="1"/>
          </p:cNvSpPr>
          <p:nvPr/>
        </p:nvSpPr>
        <p:spPr bwMode="auto">
          <a:xfrm>
            <a:off x="5260975" y="4343400"/>
            <a:ext cx="282257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 CLAVES DE MEDICAMENTOS:</a:t>
            </a:r>
          </a:p>
        </p:txBody>
      </p:sp>
      <p:sp>
        <p:nvSpPr>
          <p:cNvPr id="4108" name="Rectangle 219"/>
          <p:cNvSpPr>
            <a:spLocks noChangeArrowheads="1"/>
          </p:cNvSpPr>
          <p:nvPr/>
        </p:nvSpPr>
        <p:spPr bwMode="auto">
          <a:xfrm>
            <a:off x="6677025" y="4660900"/>
            <a:ext cx="2543175" cy="1735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3810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3810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3810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3810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3810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80000"/>
              </a:spcBef>
            </a:pPr>
            <a:r>
              <a:rPr lang="es-ES_tradnl" altLang="es-MX" sz="700"/>
              <a:t>10.- 	DEXTROMETORFAN, JARABE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11.- 	CLORANFENICOL OFTALMICO, SOLUCIÓN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12.- 	CLORFENIRAMINA, TABLETAS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13.- 	CLORFENIRAMINA, JARABE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14.- 	ELECTROLITOS ORALES POLVO, SOBRES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15.- 	VITAMINA A, SOLUCIÓN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16.- 	LINDANO, SHAMPOO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17.- 	MICONAZOL, CREMA</a:t>
            </a:r>
          </a:p>
          <a:p>
            <a:pPr>
              <a:spcBef>
                <a:spcPct val="80000"/>
              </a:spcBef>
            </a:pPr>
            <a:r>
              <a:rPr lang="es-ES_tradnl" altLang="es-MX" sz="700"/>
              <a:t>18.- 	YODOCLOROHIDROXIQUINOLEINA, CREMA</a:t>
            </a:r>
            <a:endParaRPr lang="es-ES" altLang="es-MX" sz="700"/>
          </a:p>
        </p:txBody>
      </p:sp>
      <p:sp>
        <p:nvSpPr>
          <p:cNvPr id="4109" name="Rectangle 183"/>
          <p:cNvSpPr>
            <a:spLocks noChangeArrowheads="1"/>
          </p:cNvSpPr>
          <p:nvPr/>
        </p:nvSpPr>
        <p:spPr bwMode="auto">
          <a:xfrm>
            <a:off x="2614613" y="2673350"/>
            <a:ext cx="4133850" cy="3508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CONSUMO TOTAL DE MEDICAMENTOS</a:t>
            </a:r>
          </a:p>
          <a:p>
            <a:pPr algn="ctr"/>
            <a:r>
              <a:rPr lang="es-MX" altLang="es-MX" sz="800"/>
              <a:t>(Para uso exclusivo del Supervisor o Supervisora de Auxiliares de Salud)</a:t>
            </a:r>
            <a:endParaRPr lang="es-ES" altLang="es-MX" sz="800"/>
          </a:p>
        </p:txBody>
      </p:sp>
      <p:grpSp>
        <p:nvGrpSpPr>
          <p:cNvPr id="4110" name="3 Grupo"/>
          <p:cNvGrpSpPr>
            <a:grpSpLocks/>
          </p:cNvGrpSpPr>
          <p:nvPr/>
        </p:nvGrpSpPr>
        <p:grpSpPr bwMode="auto">
          <a:xfrm>
            <a:off x="338138" y="3011488"/>
            <a:ext cx="8239125" cy="1309687"/>
            <a:chOff x="338138" y="3011488"/>
            <a:chExt cx="8239125" cy="1309687"/>
          </a:xfrm>
        </p:grpSpPr>
        <p:sp>
          <p:nvSpPr>
            <p:cNvPr id="4154" name="Line 121"/>
            <p:cNvSpPr>
              <a:spLocks noChangeShapeType="1"/>
            </p:cNvSpPr>
            <p:nvPr/>
          </p:nvSpPr>
          <p:spPr bwMode="auto">
            <a:xfrm>
              <a:off x="392113" y="3024188"/>
              <a:ext cx="8180387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55" name="Line 122"/>
            <p:cNvSpPr>
              <a:spLocks noChangeShapeType="1"/>
            </p:cNvSpPr>
            <p:nvPr/>
          </p:nvSpPr>
          <p:spPr bwMode="auto">
            <a:xfrm>
              <a:off x="392113" y="3225800"/>
              <a:ext cx="8180387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56" name="Line 123"/>
            <p:cNvSpPr>
              <a:spLocks noChangeShapeType="1"/>
            </p:cNvSpPr>
            <p:nvPr/>
          </p:nvSpPr>
          <p:spPr bwMode="auto">
            <a:xfrm>
              <a:off x="392113" y="3460750"/>
              <a:ext cx="8180387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57" name="Line 124"/>
            <p:cNvSpPr>
              <a:spLocks noChangeShapeType="1"/>
            </p:cNvSpPr>
            <p:nvPr/>
          </p:nvSpPr>
          <p:spPr bwMode="auto">
            <a:xfrm>
              <a:off x="392113" y="3694113"/>
              <a:ext cx="8180387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58" name="Line 125"/>
            <p:cNvSpPr>
              <a:spLocks noChangeShapeType="1"/>
            </p:cNvSpPr>
            <p:nvPr/>
          </p:nvSpPr>
          <p:spPr bwMode="auto">
            <a:xfrm>
              <a:off x="392113" y="3929063"/>
              <a:ext cx="8180387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59" name="Line 185"/>
            <p:cNvSpPr>
              <a:spLocks noChangeShapeType="1"/>
            </p:cNvSpPr>
            <p:nvPr/>
          </p:nvSpPr>
          <p:spPr bwMode="auto">
            <a:xfrm>
              <a:off x="392113" y="3028950"/>
              <a:ext cx="0" cy="1133475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60" name="Line 186"/>
            <p:cNvSpPr>
              <a:spLocks noChangeShapeType="1"/>
            </p:cNvSpPr>
            <p:nvPr/>
          </p:nvSpPr>
          <p:spPr bwMode="auto">
            <a:xfrm>
              <a:off x="8572500" y="3028950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61" name="Text Box 187"/>
            <p:cNvSpPr txBox="1">
              <a:spLocks noChangeArrowheads="1"/>
            </p:cNvSpPr>
            <p:nvPr/>
          </p:nvSpPr>
          <p:spPr bwMode="auto">
            <a:xfrm>
              <a:off x="350838" y="3206750"/>
              <a:ext cx="1216025" cy="9159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>
                <a:lnSpc>
                  <a:spcPct val="85000"/>
                </a:lnSpc>
                <a:spcBef>
                  <a:spcPct val="60000"/>
                </a:spcBef>
              </a:pPr>
              <a:r>
                <a:rPr lang="es-ES_tradnl" altLang="es-MX" sz="700" b="1"/>
                <a:t>EXISTENCIA AL FINAL DEL MES ANTERIOR </a:t>
              </a:r>
            </a:p>
            <a:p>
              <a:pPr>
                <a:lnSpc>
                  <a:spcPct val="85000"/>
                </a:lnSpc>
                <a:spcBef>
                  <a:spcPct val="60000"/>
                </a:spcBef>
              </a:pPr>
              <a:r>
                <a:rPr lang="es-ES_tradnl" altLang="es-MX" sz="700" b="1"/>
                <a:t>CANTIDAD RECIBIDA DURANTE EL MES</a:t>
              </a:r>
            </a:p>
            <a:p>
              <a:pPr>
                <a:lnSpc>
                  <a:spcPct val="85000"/>
                </a:lnSpc>
                <a:spcBef>
                  <a:spcPct val="60000"/>
                </a:spcBef>
              </a:pPr>
              <a:r>
                <a:rPr lang="es-ES_tradnl" altLang="es-MX" sz="700" b="1"/>
                <a:t>EXISTENCIA ACTUAL DE MEDICAMENTOS</a:t>
              </a:r>
            </a:p>
            <a:p>
              <a:pPr>
                <a:lnSpc>
                  <a:spcPct val="85000"/>
                </a:lnSpc>
                <a:spcBef>
                  <a:spcPct val="60000"/>
                </a:spcBef>
              </a:pPr>
              <a:r>
                <a:rPr lang="es-ES_tradnl" altLang="es-MX" sz="700" b="1"/>
                <a:t>CONSUMO</a:t>
              </a:r>
            </a:p>
          </p:txBody>
        </p:sp>
        <p:sp>
          <p:nvSpPr>
            <p:cNvPr id="4162" name="Line 192"/>
            <p:cNvSpPr>
              <a:spLocks noChangeShapeType="1"/>
            </p:cNvSpPr>
            <p:nvPr/>
          </p:nvSpPr>
          <p:spPr bwMode="auto">
            <a:xfrm>
              <a:off x="392113" y="4157663"/>
              <a:ext cx="8180387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63" name="Line 194"/>
            <p:cNvSpPr>
              <a:spLocks noChangeShapeType="1"/>
            </p:cNvSpPr>
            <p:nvPr/>
          </p:nvSpPr>
          <p:spPr bwMode="auto">
            <a:xfrm>
              <a:off x="1704975" y="3028950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64" name="Line 195"/>
            <p:cNvSpPr>
              <a:spLocks noChangeShapeType="1"/>
            </p:cNvSpPr>
            <p:nvPr/>
          </p:nvSpPr>
          <p:spPr bwMode="auto">
            <a:xfrm>
              <a:off x="2085975" y="3028950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65" name="Line 196"/>
            <p:cNvSpPr>
              <a:spLocks noChangeShapeType="1"/>
            </p:cNvSpPr>
            <p:nvPr/>
          </p:nvSpPr>
          <p:spPr bwMode="auto">
            <a:xfrm>
              <a:off x="2466975" y="3028950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66" name="Line 197"/>
            <p:cNvSpPr>
              <a:spLocks noChangeShapeType="1"/>
            </p:cNvSpPr>
            <p:nvPr/>
          </p:nvSpPr>
          <p:spPr bwMode="auto">
            <a:xfrm>
              <a:off x="2847975" y="3028950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67" name="Line 198"/>
            <p:cNvSpPr>
              <a:spLocks noChangeShapeType="1"/>
            </p:cNvSpPr>
            <p:nvPr/>
          </p:nvSpPr>
          <p:spPr bwMode="auto">
            <a:xfrm>
              <a:off x="3228975" y="3028950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68" name="Line 199"/>
            <p:cNvSpPr>
              <a:spLocks noChangeShapeType="1"/>
            </p:cNvSpPr>
            <p:nvPr/>
          </p:nvSpPr>
          <p:spPr bwMode="auto">
            <a:xfrm>
              <a:off x="3609975" y="3028950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69" name="Line 200"/>
            <p:cNvSpPr>
              <a:spLocks noChangeShapeType="1"/>
            </p:cNvSpPr>
            <p:nvPr/>
          </p:nvSpPr>
          <p:spPr bwMode="auto">
            <a:xfrm>
              <a:off x="3990975" y="3028950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70" name="Line 201"/>
            <p:cNvSpPr>
              <a:spLocks noChangeShapeType="1"/>
            </p:cNvSpPr>
            <p:nvPr/>
          </p:nvSpPr>
          <p:spPr bwMode="auto">
            <a:xfrm>
              <a:off x="4371975" y="3038475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71" name="Line 202"/>
            <p:cNvSpPr>
              <a:spLocks noChangeShapeType="1"/>
            </p:cNvSpPr>
            <p:nvPr/>
          </p:nvSpPr>
          <p:spPr bwMode="auto">
            <a:xfrm>
              <a:off x="4752975" y="3038475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72" name="Line 203"/>
            <p:cNvSpPr>
              <a:spLocks noChangeShapeType="1"/>
            </p:cNvSpPr>
            <p:nvPr/>
          </p:nvSpPr>
          <p:spPr bwMode="auto">
            <a:xfrm>
              <a:off x="5133975" y="3038475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73" name="Line 204"/>
            <p:cNvSpPr>
              <a:spLocks noChangeShapeType="1"/>
            </p:cNvSpPr>
            <p:nvPr/>
          </p:nvSpPr>
          <p:spPr bwMode="auto">
            <a:xfrm>
              <a:off x="5514975" y="3038475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74" name="Line 205"/>
            <p:cNvSpPr>
              <a:spLocks noChangeShapeType="1"/>
            </p:cNvSpPr>
            <p:nvPr/>
          </p:nvSpPr>
          <p:spPr bwMode="auto">
            <a:xfrm>
              <a:off x="5895975" y="3038475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75" name="Line 206"/>
            <p:cNvSpPr>
              <a:spLocks noChangeShapeType="1"/>
            </p:cNvSpPr>
            <p:nvPr/>
          </p:nvSpPr>
          <p:spPr bwMode="auto">
            <a:xfrm>
              <a:off x="6276975" y="3038475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76" name="Line 207"/>
            <p:cNvSpPr>
              <a:spLocks noChangeShapeType="1"/>
            </p:cNvSpPr>
            <p:nvPr/>
          </p:nvSpPr>
          <p:spPr bwMode="auto">
            <a:xfrm>
              <a:off x="6657975" y="3038475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77" name="Line 208"/>
            <p:cNvSpPr>
              <a:spLocks noChangeShapeType="1"/>
            </p:cNvSpPr>
            <p:nvPr/>
          </p:nvSpPr>
          <p:spPr bwMode="auto">
            <a:xfrm>
              <a:off x="7038975" y="3038475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78" name="Line 209"/>
            <p:cNvSpPr>
              <a:spLocks noChangeShapeType="1"/>
            </p:cNvSpPr>
            <p:nvPr/>
          </p:nvSpPr>
          <p:spPr bwMode="auto">
            <a:xfrm>
              <a:off x="7419975" y="3038475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79" name="Line 210"/>
            <p:cNvSpPr>
              <a:spLocks noChangeShapeType="1"/>
            </p:cNvSpPr>
            <p:nvPr/>
          </p:nvSpPr>
          <p:spPr bwMode="auto">
            <a:xfrm>
              <a:off x="7800975" y="3038475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80" name="Line 211"/>
            <p:cNvSpPr>
              <a:spLocks noChangeShapeType="1"/>
            </p:cNvSpPr>
            <p:nvPr/>
          </p:nvSpPr>
          <p:spPr bwMode="auto">
            <a:xfrm>
              <a:off x="8181975" y="3038475"/>
              <a:ext cx="0" cy="11239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81" name="Rectangle 212"/>
            <p:cNvSpPr>
              <a:spLocks noChangeArrowheads="1"/>
            </p:cNvSpPr>
            <p:nvPr/>
          </p:nvSpPr>
          <p:spPr bwMode="auto">
            <a:xfrm>
              <a:off x="1738313" y="3011488"/>
              <a:ext cx="6838950" cy="2444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381000" algn="l"/>
                  <a:tab pos="762000" algn="l"/>
                  <a:tab pos="1143000" algn="l"/>
                  <a:tab pos="1524000" algn="l"/>
                  <a:tab pos="1905000" algn="l"/>
                  <a:tab pos="2286000" algn="l"/>
                  <a:tab pos="2667000" algn="l"/>
                  <a:tab pos="3048000" algn="l"/>
                  <a:tab pos="3429000" algn="l"/>
                  <a:tab pos="3810000" algn="l"/>
                  <a:tab pos="4191000" algn="l"/>
                  <a:tab pos="4572000" algn="l"/>
                  <a:tab pos="4953000" algn="l"/>
                  <a:tab pos="5334000" algn="l"/>
                  <a:tab pos="5715000" algn="l"/>
                  <a:tab pos="6096000" algn="l"/>
                  <a:tab pos="64770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381000" algn="l"/>
                  <a:tab pos="762000" algn="l"/>
                  <a:tab pos="1143000" algn="l"/>
                  <a:tab pos="1524000" algn="l"/>
                  <a:tab pos="1905000" algn="l"/>
                  <a:tab pos="2286000" algn="l"/>
                  <a:tab pos="2667000" algn="l"/>
                  <a:tab pos="3048000" algn="l"/>
                  <a:tab pos="3429000" algn="l"/>
                  <a:tab pos="3810000" algn="l"/>
                  <a:tab pos="4191000" algn="l"/>
                  <a:tab pos="4572000" algn="l"/>
                  <a:tab pos="4953000" algn="l"/>
                  <a:tab pos="5334000" algn="l"/>
                  <a:tab pos="5715000" algn="l"/>
                  <a:tab pos="6096000" algn="l"/>
                  <a:tab pos="64770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381000" algn="l"/>
                  <a:tab pos="762000" algn="l"/>
                  <a:tab pos="1143000" algn="l"/>
                  <a:tab pos="1524000" algn="l"/>
                  <a:tab pos="1905000" algn="l"/>
                  <a:tab pos="2286000" algn="l"/>
                  <a:tab pos="2667000" algn="l"/>
                  <a:tab pos="3048000" algn="l"/>
                  <a:tab pos="3429000" algn="l"/>
                  <a:tab pos="3810000" algn="l"/>
                  <a:tab pos="4191000" algn="l"/>
                  <a:tab pos="4572000" algn="l"/>
                  <a:tab pos="4953000" algn="l"/>
                  <a:tab pos="5334000" algn="l"/>
                  <a:tab pos="5715000" algn="l"/>
                  <a:tab pos="6096000" algn="l"/>
                  <a:tab pos="64770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381000" algn="l"/>
                  <a:tab pos="762000" algn="l"/>
                  <a:tab pos="1143000" algn="l"/>
                  <a:tab pos="1524000" algn="l"/>
                  <a:tab pos="1905000" algn="l"/>
                  <a:tab pos="2286000" algn="l"/>
                  <a:tab pos="2667000" algn="l"/>
                  <a:tab pos="3048000" algn="l"/>
                  <a:tab pos="3429000" algn="l"/>
                  <a:tab pos="3810000" algn="l"/>
                  <a:tab pos="4191000" algn="l"/>
                  <a:tab pos="4572000" algn="l"/>
                  <a:tab pos="4953000" algn="l"/>
                  <a:tab pos="5334000" algn="l"/>
                  <a:tab pos="5715000" algn="l"/>
                  <a:tab pos="6096000" algn="l"/>
                  <a:tab pos="64770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381000" algn="l"/>
                  <a:tab pos="762000" algn="l"/>
                  <a:tab pos="1143000" algn="l"/>
                  <a:tab pos="1524000" algn="l"/>
                  <a:tab pos="1905000" algn="l"/>
                  <a:tab pos="2286000" algn="l"/>
                  <a:tab pos="2667000" algn="l"/>
                  <a:tab pos="3048000" algn="l"/>
                  <a:tab pos="3429000" algn="l"/>
                  <a:tab pos="3810000" algn="l"/>
                  <a:tab pos="4191000" algn="l"/>
                  <a:tab pos="4572000" algn="l"/>
                  <a:tab pos="4953000" algn="l"/>
                  <a:tab pos="5334000" algn="l"/>
                  <a:tab pos="5715000" algn="l"/>
                  <a:tab pos="6096000" algn="l"/>
                  <a:tab pos="64770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81000" algn="l"/>
                  <a:tab pos="762000" algn="l"/>
                  <a:tab pos="1143000" algn="l"/>
                  <a:tab pos="1524000" algn="l"/>
                  <a:tab pos="1905000" algn="l"/>
                  <a:tab pos="2286000" algn="l"/>
                  <a:tab pos="2667000" algn="l"/>
                  <a:tab pos="3048000" algn="l"/>
                  <a:tab pos="3429000" algn="l"/>
                  <a:tab pos="3810000" algn="l"/>
                  <a:tab pos="4191000" algn="l"/>
                  <a:tab pos="4572000" algn="l"/>
                  <a:tab pos="4953000" algn="l"/>
                  <a:tab pos="5334000" algn="l"/>
                  <a:tab pos="5715000" algn="l"/>
                  <a:tab pos="6096000" algn="l"/>
                  <a:tab pos="64770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81000" algn="l"/>
                  <a:tab pos="762000" algn="l"/>
                  <a:tab pos="1143000" algn="l"/>
                  <a:tab pos="1524000" algn="l"/>
                  <a:tab pos="1905000" algn="l"/>
                  <a:tab pos="2286000" algn="l"/>
                  <a:tab pos="2667000" algn="l"/>
                  <a:tab pos="3048000" algn="l"/>
                  <a:tab pos="3429000" algn="l"/>
                  <a:tab pos="3810000" algn="l"/>
                  <a:tab pos="4191000" algn="l"/>
                  <a:tab pos="4572000" algn="l"/>
                  <a:tab pos="4953000" algn="l"/>
                  <a:tab pos="5334000" algn="l"/>
                  <a:tab pos="5715000" algn="l"/>
                  <a:tab pos="6096000" algn="l"/>
                  <a:tab pos="64770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81000" algn="l"/>
                  <a:tab pos="762000" algn="l"/>
                  <a:tab pos="1143000" algn="l"/>
                  <a:tab pos="1524000" algn="l"/>
                  <a:tab pos="1905000" algn="l"/>
                  <a:tab pos="2286000" algn="l"/>
                  <a:tab pos="2667000" algn="l"/>
                  <a:tab pos="3048000" algn="l"/>
                  <a:tab pos="3429000" algn="l"/>
                  <a:tab pos="3810000" algn="l"/>
                  <a:tab pos="4191000" algn="l"/>
                  <a:tab pos="4572000" algn="l"/>
                  <a:tab pos="4953000" algn="l"/>
                  <a:tab pos="5334000" algn="l"/>
                  <a:tab pos="5715000" algn="l"/>
                  <a:tab pos="6096000" algn="l"/>
                  <a:tab pos="64770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81000" algn="l"/>
                  <a:tab pos="762000" algn="l"/>
                  <a:tab pos="1143000" algn="l"/>
                  <a:tab pos="1524000" algn="l"/>
                  <a:tab pos="1905000" algn="l"/>
                  <a:tab pos="2286000" algn="l"/>
                  <a:tab pos="2667000" algn="l"/>
                  <a:tab pos="3048000" algn="l"/>
                  <a:tab pos="3429000" algn="l"/>
                  <a:tab pos="3810000" algn="l"/>
                  <a:tab pos="4191000" algn="l"/>
                  <a:tab pos="4572000" algn="l"/>
                  <a:tab pos="4953000" algn="l"/>
                  <a:tab pos="5334000" algn="l"/>
                  <a:tab pos="5715000" algn="l"/>
                  <a:tab pos="6096000" algn="l"/>
                  <a:tab pos="64770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s-ES_tradnl" altLang="es-MX" sz="1000" b="1"/>
                <a:t> 1	 2	 3	 4	 5	 6	 7	 8	 9	10	11	12	13	14	15	16	17	18</a:t>
              </a:r>
              <a:endParaRPr lang="es-ES" altLang="es-MX" sz="1000" b="1"/>
            </a:p>
          </p:txBody>
        </p:sp>
        <p:sp>
          <p:nvSpPr>
            <p:cNvPr id="4182" name="Rectangle 220"/>
            <p:cNvSpPr>
              <a:spLocks noChangeArrowheads="1"/>
            </p:cNvSpPr>
            <p:nvPr/>
          </p:nvSpPr>
          <p:spPr bwMode="auto">
            <a:xfrm>
              <a:off x="338138" y="4137025"/>
              <a:ext cx="5427662" cy="1841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s-MX" altLang="es-MX" sz="600"/>
                <a:t>CONSUMO=EXISTENCIAS AL FINAL DEL MES ANTERIOR + CANTIDAD RECIBIDA DURANTE EL MES – EXISTENCIA ACTUAL DE MEDICAMENTOS</a:t>
              </a:r>
              <a:endParaRPr lang="es-ES" altLang="es-MX" sz="600"/>
            </a:p>
          </p:txBody>
        </p:sp>
      </p:grpSp>
      <p:grpSp>
        <p:nvGrpSpPr>
          <p:cNvPr id="4111" name="2 Grupo"/>
          <p:cNvGrpSpPr>
            <a:grpSpLocks/>
          </p:cNvGrpSpPr>
          <p:nvPr/>
        </p:nvGrpSpPr>
        <p:grpSpPr bwMode="auto">
          <a:xfrm>
            <a:off x="-28575" y="730250"/>
            <a:ext cx="9238786" cy="1912938"/>
            <a:chOff x="-28575" y="730250"/>
            <a:chExt cx="9238786" cy="1912938"/>
          </a:xfrm>
        </p:grpSpPr>
        <p:sp>
          <p:nvSpPr>
            <p:cNvPr id="4112" name="Line 10"/>
            <p:cNvSpPr>
              <a:spLocks noChangeShapeType="1"/>
            </p:cNvSpPr>
            <p:nvPr/>
          </p:nvSpPr>
          <p:spPr bwMode="auto">
            <a:xfrm>
              <a:off x="0" y="74771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13" name="Text Box 91"/>
            <p:cNvSpPr txBox="1">
              <a:spLocks noChangeArrowheads="1"/>
            </p:cNvSpPr>
            <p:nvPr/>
          </p:nvSpPr>
          <p:spPr bwMode="auto">
            <a:xfrm>
              <a:off x="403225" y="920750"/>
              <a:ext cx="828675" cy="3048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SANEAMIENTO</a:t>
              </a:r>
            </a:p>
            <a:p>
              <a:pPr algn="ctr"/>
              <a:r>
                <a:rPr lang="es-ES_tradnl" altLang="es-MX" sz="700"/>
                <a:t>BÁSICO</a:t>
              </a:r>
              <a:endParaRPr lang="es-ES_tradnl" altLang="es-MX"/>
            </a:p>
          </p:txBody>
        </p:sp>
        <p:sp>
          <p:nvSpPr>
            <p:cNvPr id="4114" name="Line 112"/>
            <p:cNvSpPr>
              <a:spLocks noChangeShapeType="1"/>
            </p:cNvSpPr>
            <p:nvPr/>
          </p:nvSpPr>
          <p:spPr bwMode="auto">
            <a:xfrm>
              <a:off x="0" y="139541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15" name="Line 113"/>
            <p:cNvSpPr>
              <a:spLocks noChangeShapeType="1"/>
            </p:cNvSpPr>
            <p:nvPr/>
          </p:nvSpPr>
          <p:spPr bwMode="auto">
            <a:xfrm>
              <a:off x="0" y="154781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16" name="Line 114"/>
            <p:cNvSpPr>
              <a:spLocks noChangeShapeType="1"/>
            </p:cNvSpPr>
            <p:nvPr/>
          </p:nvSpPr>
          <p:spPr bwMode="auto">
            <a:xfrm>
              <a:off x="0" y="170021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17" name="Line 115"/>
            <p:cNvSpPr>
              <a:spLocks noChangeShapeType="1"/>
            </p:cNvSpPr>
            <p:nvPr/>
          </p:nvSpPr>
          <p:spPr bwMode="auto">
            <a:xfrm>
              <a:off x="0" y="185261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18" name="Line 116"/>
            <p:cNvSpPr>
              <a:spLocks noChangeShapeType="1"/>
            </p:cNvSpPr>
            <p:nvPr/>
          </p:nvSpPr>
          <p:spPr bwMode="auto">
            <a:xfrm>
              <a:off x="0" y="200501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19" name="Line 117"/>
            <p:cNvSpPr>
              <a:spLocks noChangeShapeType="1"/>
            </p:cNvSpPr>
            <p:nvPr/>
          </p:nvSpPr>
          <p:spPr bwMode="auto">
            <a:xfrm>
              <a:off x="0" y="215741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20" name="Line 118"/>
            <p:cNvSpPr>
              <a:spLocks noChangeShapeType="1"/>
            </p:cNvSpPr>
            <p:nvPr/>
          </p:nvSpPr>
          <p:spPr bwMode="auto">
            <a:xfrm>
              <a:off x="0" y="230981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21" name="Line 119"/>
            <p:cNvSpPr>
              <a:spLocks noChangeShapeType="1"/>
            </p:cNvSpPr>
            <p:nvPr/>
          </p:nvSpPr>
          <p:spPr bwMode="auto">
            <a:xfrm>
              <a:off x="0" y="246221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22" name="Line 120"/>
            <p:cNvSpPr>
              <a:spLocks noChangeShapeType="1"/>
            </p:cNvSpPr>
            <p:nvPr/>
          </p:nvSpPr>
          <p:spPr bwMode="auto">
            <a:xfrm>
              <a:off x="0" y="261461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23" name="Line 126"/>
            <p:cNvSpPr>
              <a:spLocks noChangeShapeType="1"/>
            </p:cNvSpPr>
            <p:nvPr/>
          </p:nvSpPr>
          <p:spPr bwMode="auto">
            <a:xfrm>
              <a:off x="0" y="124301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24" name="Text Box 137"/>
            <p:cNvSpPr txBox="1">
              <a:spLocks noChangeArrowheads="1"/>
            </p:cNvSpPr>
            <p:nvPr/>
          </p:nvSpPr>
          <p:spPr bwMode="auto">
            <a:xfrm>
              <a:off x="1111250" y="920750"/>
              <a:ext cx="863600" cy="3048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PLANIFICACIÓN</a:t>
              </a:r>
            </a:p>
            <a:p>
              <a:pPr algn="ctr"/>
              <a:r>
                <a:rPr lang="es-ES_tradnl" altLang="es-MX" sz="700"/>
                <a:t>FAMILIAR</a:t>
              </a:r>
              <a:endParaRPr lang="es-ES_tradnl" altLang="es-MX"/>
            </a:p>
          </p:txBody>
        </p:sp>
        <p:sp>
          <p:nvSpPr>
            <p:cNvPr id="4125" name="Text Box 138"/>
            <p:cNvSpPr txBox="1">
              <a:spLocks noChangeArrowheads="1"/>
            </p:cNvSpPr>
            <p:nvPr/>
          </p:nvSpPr>
          <p:spPr bwMode="auto">
            <a:xfrm>
              <a:off x="1963738" y="920750"/>
              <a:ext cx="627062" cy="3048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MATERNO</a:t>
              </a:r>
            </a:p>
            <a:p>
              <a:pPr algn="ctr"/>
              <a:r>
                <a:rPr lang="es-ES_tradnl" altLang="es-MX" sz="700"/>
                <a:t>INFANTIL</a:t>
              </a:r>
              <a:endParaRPr lang="es-ES_tradnl" altLang="es-MX"/>
            </a:p>
          </p:txBody>
        </p:sp>
        <p:sp>
          <p:nvSpPr>
            <p:cNvPr id="4126" name="Text Box 140"/>
            <p:cNvSpPr txBox="1">
              <a:spLocks noChangeArrowheads="1"/>
            </p:cNvSpPr>
            <p:nvPr/>
          </p:nvSpPr>
          <p:spPr bwMode="auto">
            <a:xfrm>
              <a:off x="460375" y="730250"/>
              <a:ext cx="6505575" cy="1984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T E M A S    D E    P L Á T I C A S    Y     N Ú M E R O    D E    A S I S T E N T E S</a:t>
              </a:r>
              <a:endParaRPr lang="es-ES_tradnl" altLang="es-MX"/>
            </a:p>
          </p:txBody>
        </p:sp>
        <p:sp>
          <p:nvSpPr>
            <p:cNvPr id="4127" name="Line 141"/>
            <p:cNvSpPr>
              <a:spLocks noChangeShapeType="1"/>
            </p:cNvSpPr>
            <p:nvPr/>
          </p:nvSpPr>
          <p:spPr bwMode="auto">
            <a:xfrm>
              <a:off x="447675" y="904875"/>
              <a:ext cx="8696325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28" name="Text Box 142"/>
            <p:cNvSpPr txBox="1">
              <a:spLocks noChangeArrowheads="1"/>
            </p:cNvSpPr>
            <p:nvPr/>
          </p:nvSpPr>
          <p:spPr bwMode="auto">
            <a:xfrm>
              <a:off x="2597150" y="974725"/>
              <a:ext cx="773113" cy="1984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VACUNACIÓN</a:t>
              </a:r>
              <a:endParaRPr lang="es-ES_tradnl" altLang="es-MX"/>
            </a:p>
          </p:txBody>
        </p:sp>
        <p:sp>
          <p:nvSpPr>
            <p:cNvPr id="4129" name="Text Box 143"/>
            <p:cNvSpPr txBox="1">
              <a:spLocks noChangeArrowheads="1"/>
            </p:cNvSpPr>
            <p:nvPr/>
          </p:nvSpPr>
          <p:spPr bwMode="auto">
            <a:xfrm>
              <a:off x="3373438" y="1044575"/>
              <a:ext cx="650875" cy="1984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CRÓNICAS</a:t>
              </a:r>
              <a:endParaRPr lang="es-ES_tradnl" altLang="es-MX"/>
            </a:p>
          </p:txBody>
        </p:sp>
        <p:sp>
          <p:nvSpPr>
            <p:cNvPr id="4130" name="Text Box 144"/>
            <p:cNvSpPr txBox="1">
              <a:spLocks noChangeArrowheads="1"/>
            </p:cNvSpPr>
            <p:nvPr/>
          </p:nvSpPr>
          <p:spPr bwMode="auto">
            <a:xfrm>
              <a:off x="4097338" y="1044575"/>
              <a:ext cx="730250" cy="20002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DIARREICAS</a:t>
              </a:r>
              <a:endParaRPr lang="es-ES_tradnl" altLang="es-MX"/>
            </a:p>
          </p:txBody>
        </p:sp>
        <p:sp>
          <p:nvSpPr>
            <p:cNvPr id="4131" name="Text Box 145"/>
            <p:cNvSpPr txBox="1">
              <a:spLocks noChangeArrowheads="1"/>
            </p:cNvSpPr>
            <p:nvPr/>
          </p:nvSpPr>
          <p:spPr bwMode="auto">
            <a:xfrm>
              <a:off x="3360738" y="877888"/>
              <a:ext cx="1401762" cy="1984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ENFERMEDADES</a:t>
              </a:r>
              <a:endParaRPr lang="es-ES_tradnl" altLang="es-MX"/>
            </a:p>
          </p:txBody>
        </p:sp>
        <p:sp>
          <p:nvSpPr>
            <p:cNvPr id="4132" name="Text Box 146"/>
            <p:cNvSpPr txBox="1">
              <a:spLocks noChangeArrowheads="1"/>
            </p:cNvSpPr>
            <p:nvPr/>
          </p:nvSpPr>
          <p:spPr bwMode="auto">
            <a:xfrm>
              <a:off x="4734927" y="868363"/>
              <a:ext cx="909223" cy="4154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INFECCIONES</a:t>
              </a:r>
            </a:p>
            <a:p>
              <a:pPr algn="ctr"/>
              <a:r>
                <a:rPr lang="es-ES_tradnl" altLang="es-MX" sz="700"/>
                <a:t>RESPIRATORIAS</a:t>
              </a:r>
            </a:p>
            <a:p>
              <a:pPr algn="ctr"/>
              <a:r>
                <a:rPr lang="es-ES_tradnl" altLang="es-MX" sz="700"/>
                <a:t>AGUDAS</a:t>
              </a:r>
              <a:endParaRPr lang="es-ES_tradnl" altLang="es-MX"/>
            </a:p>
          </p:txBody>
        </p:sp>
        <p:sp>
          <p:nvSpPr>
            <p:cNvPr id="4133" name="Text Box 147"/>
            <p:cNvSpPr txBox="1">
              <a:spLocks noChangeArrowheads="1"/>
            </p:cNvSpPr>
            <p:nvPr/>
          </p:nvSpPr>
          <p:spPr bwMode="auto">
            <a:xfrm>
              <a:off x="5523689" y="879189"/>
              <a:ext cx="792204" cy="4154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 dirty="0" smtClean="0"/>
                <a:t>NUTRICIÓN Y </a:t>
              </a:r>
            </a:p>
            <a:p>
              <a:pPr algn="ctr"/>
              <a:r>
                <a:rPr lang="es-ES_tradnl" altLang="es-MX" sz="700" dirty="0" smtClean="0"/>
                <a:t>LACTANCIA</a:t>
              </a:r>
            </a:p>
            <a:p>
              <a:pPr algn="ctr"/>
              <a:r>
                <a:rPr lang="es-ES_tradnl" altLang="es-MX" sz="700" dirty="0" smtClean="0"/>
                <a:t>MATERNA</a:t>
              </a:r>
              <a:endParaRPr lang="es-ES_tradnl" altLang="es-MX" sz="700" dirty="0"/>
            </a:p>
          </p:txBody>
        </p:sp>
        <p:sp>
          <p:nvSpPr>
            <p:cNvPr id="4134" name="Text Box 148"/>
            <p:cNvSpPr txBox="1">
              <a:spLocks noChangeArrowheads="1"/>
            </p:cNvSpPr>
            <p:nvPr/>
          </p:nvSpPr>
          <p:spPr bwMode="auto">
            <a:xfrm>
              <a:off x="6400800" y="974725"/>
              <a:ext cx="441325" cy="1984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OTRO</a:t>
              </a:r>
              <a:endParaRPr lang="es-ES_tradnl" altLang="es-MX"/>
            </a:p>
          </p:txBody>
        </p:sp>
        <p:sp>
          <p:nvSpPr>
            <p:cNvPr id="4135" name="Line 159"/>
            <p:cNvSpPr>
              <a:spLocks noChangeShapeType="1"/>
            </p:cNvSpPr>
            <p:nvPr/>
          </p:nvSpPr>
          <p:spPr bwMode="auto">
            <a:xfrm>
              <a:off x="3343275" y="1047750"/>
              <a:ext cx="14478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36" name="Text Box 160"/>
            <p:cNvSpPr txBox="1">
              <a:spLocks noChangeArrowheads="1"/>
            </p:cNvSpPr>
            <p:nvPr/>
          </p:nvSpPr>
          <p:spPr bwMode="auto">
            <a:xfrm>
              <a:off x="6965950" y="874713"/>
              <a:ext cx="730250" cy="41592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ENFERME-</a:t>
              </a:r>
            </a:p>
            <a:p>
              <a:pPr algn="ctr"/>
              <a:r>
                <a:rPr lang="es-ES_tradnl" altLang="es-MX" sz="700"/>
                <a:t>DADES</a:t>
              </a:r>
            </a:p>
            <a:p>
              <a:pPr algn="ctr"/>
              <a:r>
                <a:rPr lang="es-ES_tradnl" altLang="es-MX" sz="700"/>
                <a:t>DIARREICAS</a:t>
              </a:r>
              <a:endParaRPr lang="es-ES_tradnl" altLang="es-MX"/>
            </a:p>
          </p:txBody>
        </p:sp>
        <p:sp>
          <p:nvSpPr>
            <p:cNvPr id="4137" name="Text Box 161"/>
            <p:cNvSpPr txBox="1">
              <a:spLocks noChangeArrowheads="1"/>
            </p:cNvSpPr>
            <p:nvPr/>
          </p:nvSpPr>
          <p:spPr bwMode="auto">
            <a:xfrm>
              <a:off x="7630527" y="876300"/>
              <a:ext cx="909223" cy="4154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INFECCIONES</a:t>
              </a:r>
            </a:p>
            <a:p>
              <a:pPr algn="ctr"/>
              <a:r>
                <a:rPr lang="es-ES_tradnl" altLang="es-MX" sz="700"/>
                <a:t>RESPIRATORIAS</a:t>
              </a:r>
            </a:p>
            <a:p>
              <a:pPr algn="ctr"/>
              <a:r>
                <a:rPr lang="es-ES_tradnl" altLang="es-MX" sz="700"/>
                <a:t>AGUDAS</a:t>
              </a:r>
              <a:endParaRPr lang="es-ES_tradnl" altLang="es-MX"/>
            </a:p>
          </p:txBody>
        </p:sp>
        <p:sp>
          <p:nvSpPr>
            <p:cNvPr id="4138" name="Text Box 162"/>
            <p:cNvSpPr txBox="1">
              <a:spLocks noChangeArrowheads="1"/>
            </p:cNvSpPr>
            <p:nvPr/>
          </p:nvSpPr>
          <p:spPr bwMode="auto">
            <a:xfrm>
              <a:off x="8418006" y="885539"/>
              <a:ext cx="792205" cy="4154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 dirty="0" smtClean="0"/>
                <a:t>NUTRICIÓN </a:t>
              </a:r>
              <a:r>
                <a:rPr lang="es-ES_tradnl" altLang="es-MX" sz="700" dirty="0"/>
                <a:t>Y </a:t>
              </a:r>
            </a:p>
            <a:p>
              <a:pPr algn="ctr"/>
              <a:r>
                <a:rPr lang="es-ES_tradnl" altLang="es-MX" sz="700" dirty="0"/>
                <a:t>LACTANCIA</a:t>
              </a:r>
            </a:p>
            <a:p>
              <a:pPr algn="ctr"/>
              <a:r>
                <a:rPr lang="es-ES_tradnl" altLang="es-MX" sz="700" dirty="0" smtClean="0"/>
                <a:t>MATERNA</a:t>
              </a:r>
              <a:endParaRPr lang="es-ES_tradnl" altLang="es-MX" sz="700" dirty="0"/>
            </a:p>
          </p:txBody>
        </p:sp>
        <p:sp>
          <p:nvSpPr>
            <p:cNvPr id="4139" name="Line 139"/>
            <p:cNvSpPr>
              <a:spLocks noChangeShapeType="1"/>
            </p:cNvSpPr>
            <p:nvPr/>
          </p:nvSpPr>
          <p:spPr bwMode="auto">
            <a:xfrm>
              <a:off x="447675" y="752475"/>
              <a:ext cx="0" cy="1857375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40" name="Line 150"/>
            <p:cNvSpPr>
              <a:spLocks noChangeShapeType="1"/>
            </p:cNvSpPr>
            <p:nvPr/>
          </p:nvSpPr>
          <p:spPr bwMode="auto">
            <a:xfrm>
              <a:off x="6972300" y="752475"/>
              <a:ext cx="0" cy="186690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41" name="Line 151"/>
            <p:cNvSpPr>
              <a:spLocks noChangeShapeType="1"/>
            </p:cNvSpPr>
            <p:nvPr/>
          </p:nvSpPr>
          <p:spPr bwMode="auto">
            <a:xfrm>
              <a:off x="1171575" y="914400"/>
              <a:ext cx="0" cy="16954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42" name="Line 152"/>
            <p:cNvSpPr>
              <a:spLocks noChangeShapeType="1"/>
            </p:cNvSpPr>
            <p:nvPr/>
          </p:nvSpPr>
          <p:spPr bwMode="auto">
            <a:xfrm>
              <a:off x="1905000" y="904875"/>
              <a:ext cx="0" cy="1704975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43" name="Line 153"/>
            <p:cNvSpPr>
              <a:spLocks noChangeShapeType="1"/>
            </p:cNvSpPr>
            <p:nvPr/>
          </p:nvSpPr>
          <p:spPr bwMode="auto">
            <a:xfrm>
              <a:off x="2628900" y="904875"/>
              <a:ext cx="0" cy="1724025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44" name="Line 154"/>
            <p:cNvSpPr>
              <a:spLocks noChangeShapeType="1"/>
            </p:cNvSpPr>
            <p:nvPr/>
          </p:nvSpPr>
          <p:spPr bwMode="auto">
            <a:xfrm>
              <a:off x="3343275" y="904875"/>
              <a:ext cx="0" cy="1704975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45" name="Line 155"/>
            <p:cNvSpPr>
              <a:spLocks noChangeShapeType="1"/>
            </p:cNvSpPr>
            <p:nvPr/>
          </p:nvSpPr>
          <p:spPr bwMode="auto">
            <a:xfrm>
              <a:off x="4076700" y="1047750"/>
              <a:ext cx="0" cy="156210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46" name="Line 156"/>
            <p:cNvSpPr>
              <a:spLocks noChangeShapeType="1"/>
            </p:cNvSpPr>
            <p:nvPr/>
          </p:nvSpPr>
          <p:spPr bwMode="auto">
            <a:xfrm>
              <a:off x="4791075" y="895350"/>
              <a:ext cx="0" cy="171450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47" name="Line 157"/>
            <p:cNvSpPr>
              <a:spLocks noChangeShapeType="1"/>
            </p:cNvSpPr>
            <p:nvPr/>
          </p:nvSpPr>
          <p:spPr bwMode="auto">
            <a:xfrm>
              <a:off x="5562600" y="914400"/>
              <a:ext cx="0" cy="16954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48" name="Line 158"/>
            <p:cNvSpPr>
              <a:spLocks noChangeShapeType="1"/>
            </p:cNvSpPr>
            <p:nvPr/>
          </p:nvSpPr>
          <p:spPr bwMode="auto">
            <a:xfrm>
              <a:off x="6267450" y="914400"/>
              <a:ext cx="0" cy="16954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49" name="Line 164"/>
            <p:cNvSpPr>
              <a:spLocks noChangeShapeType="1"/>
            </p:cNvSpPr>
            <p:nvPr/>
          </p:nvSpPr>
          <p:spPr bwMode="auto">
            <a:xfrm>
              <a:off x="8458200" y="913501"/>
              <a:ext cx="0" cy="16954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4150" name="Rectangle 165"/>
            <p:cNvSpPr>
              <a:spLocks noChangeArrowheads="1"/>
            </p:cNvSpPr>
            <p:nvPr/>
          </p:nvSpPr>
          <p:spPr bwMode="auto">
            <a:xfrm>
              <a:off x="6996113" y="730250"/>
              <a:ext cx="2109787" cy="1984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MADRES CAPACITADAS</a:t>
              </a:r>
              <a:endParaRPr lang="es-ES" altLang="es-MX" sz="700"/>
            </a:p>
          </p:txBody>
        </p:sp>
        <p:sp>
          <p:nvSpPr>
            <p:cNvPr id="4151" name="Rectangle 166"/>
            <p:cNvSpPr>
              <a:spLocks noChangeArrowheads="1"/>
            </p:cNvSpPr>
            <p:nvPr/>
          </p:nvSpPr>
          <p:spPr bwMode="auto">
            <a:xfrm>
              <a:off x="100013" y="787400"/>
              <a:ext cx="249237" cy="4154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DÍA</a:t>
              </a:r>
              <a:endParaRPr lang="es-ES" altLang="es-MX" sz="700"/>
            </a:p>
          </p:txBody>
        </p:sp>
        <p:sp>
          <p:nvSpPr>
            <p:cNvPr id="4152" name="Rectangle 182"/>
            <p:cNvSpPr>
              <a:spLocks noChangeArrowheads="1"/>
            </p:cNvSpPr>
            <p:nvPr/>
          </p:nvSpPr>
          <p:spPr bwMode="auto">
            <a:xfrm>
              <a:off x="-28575" y="2444750"/>
              <a:ext cx="487363" cy="1984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700"/>
                <a:t>TOTAL</a:t>
              </a:r>
              <a:endParaRPr lang="es-ES" altLang="es-MX" sz="700"/>
            </a:p>
          </p:txBody>
        </p:sp>
        <p:sp>
          <p:nvSpPr>
            <p:cNvPr id="4153" name="Line 158"/>
            <p:cNvSpPr>
              <a:spLocks noChangeShapeType="1"/>
            </p:cNvSpPr>
            <p:nvPr/>
          </p:nvSpPr>
          <p:spPr bwMode="auto">
            <a:xfrm>
              <a:off x="7670620" y="911532"/>
              <a:ext cx="0" cy="169545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5158</TotalTime>
  <Words>511</Words>
  <Application>Microsoft Office PowerPoint</Application>
  <PresentationFormat>Carta (216 x 279 mm)</PresentationFormat>
  <Paragraphs>127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5" baseType="lpstr">
      <vt:lpstr>Arial</vt:lpstr>
      <vt:lpstr>Times New Roman</vt:lpstr>
      <vt:lpstr>Diseño predeterminado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Conformación e Integración de Bases de Datos</dc:creator>
  <cp:lastModifiedBy>Oskar Armando Aguas Barajas</cp:lastModifiedBy>
  <cp:revision>166</cp:revision>
  <cp:lastPrinted>2016-10-18T17:49:28Z</cp:lastPrinted>
  <dcterms:created xsi:type="dcterms:W3CDTF">1999-03-16T19:31:02Z</dcterms:created>
  <dcterms:modified xsi:type="dcterms:W3CDTF">2024-11-29T19:17:34Z</dcterms:modified>
</cp:coreProperties>
</file>

<file path=docProps/thumbnail.jpeg>
</file>